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7102475" cy="9388475"/>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ddJnPl9BJQKHVla5wNybejlvQ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50" d="100"/>
          <a:sy n="50" d="100"/>
        </p:scale>
        <p:origin x="32" y="448"/>
      </p:cViewPr>
      <p:guideLst/>
    </p:cSldViewPr>
  </p:slideViewPr>
  <p:outlineViewPr>
    <p:cViewPr>
      <p:scale>
        <a:sx n="33" d="100"/>
        <a:sy n="33" d="100"/>
      </p:scale>
      <p:origin x="0" y="-2508"/>
    </p:cViewPr>
  </p:outlineViewPr>
  <p:notesTextViewPr>
    <p:cViewPr>
      <p:scale>
        <a:sx n="1" d="1"/>
        <a:sy n="1" d="1"/>
      </p:scale>
      <p:origin x="0" y="0"/>
    </p:cViewPr>
  </p:notesTextViewPr>
  <p:sorterViewPr>
    <p:cViewPr>
      <p:scale>
        <a:sx n="100" d="100"/>
        <a:sy n="100" d="100"/>
      </p:scale>
      <p:origin x="0" y="-49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reathsacrossamerica.org/fundraisi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wreathsacrossamerica.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58" name="Google Shape;58;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273" name="Google Shape;273;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a:t>Getting Started (</a:t>
            </a:r>
            <a:r>
              <a:rPr lang="en-US" b="1">
                <a:highlight>
                  <a:srgbClr val="FFFF00"/>
                </a:highlight>
              </a:rPr>
              <a:t>incorporate screen shots of steps on site throughout)</a:t>
            </a:r>
            <a:endParaRPr sz="1400"/>
          </a:p>
          <a:p>
            <a:pPr marL="353358" indent="-353358">
              <a:buClr>
                <a:schemeClr val="dk1"/>
              </a:buClr>
              <a:buSzPts val="1200"/>
              <a:buFont typeface="Times New Roman"/>
              <a:buAutoNum type="arabicPeriod"/>
            </a:pPr>
            <a:r>
              <a:rPr lang="en-US" b="1"/>
              <a:t>S</a:t>
            </a:r>
            <a:r>
              <a:rPr lang="en-US" b="1">
                <a:solidFill>
                  <a:srgbClr val="262626"/>
                </a:solidFill>
              </a:rPr>
              <a:t>elect a participating cemetery your squadron will raise funds for. </a:t>
            </a:r>
            <a:r>
              <a:rPr lang="en-US">
                <a:solidFill>
                  <a:srgbClr val="262626"/>
                </a:solidFill>
              </a:rPr>
              <a:t>It could be Arlington National Cemetery, or a cemetery in your state or local community (we will have approx. 1,700 participating locations this year). </a:t>
            </a:r>
            <a:endParaRPr sz="1400"/>
          </a:p>
          <a:p>
            <a:pPr marL="471145" indent="0"/>
            <a:r>
              <a:rPr lang="en-US" b="1"/>
              <a:t> </a:t>
            </a:r>
            <a:endParaRPr sz="1400"/>
          </a:p>
          <a:p>
            <a:pPr marL="471145" indent="0"/>
            <a:r>
              <a:rPr lang="en-US">
                <a:solidFill>
                  <a:srgbClr val="262626"/>
                </a:solidFill>
              </a:rPr>
              <a:t>You can find if a cemetery is participating by visiting www.wreathsacrossamerica.org and clicking “Search Locations/Groups” from the Menu. </a:t>
            </a:r>
            <a:endParaRPr sz="1400"/>
          </a:p>
          <a:p>
            <a:pPr marL="471145" indent="0"/>
            <a:r>
              <a:rPr lang="en-US">
                <a:solidFill>
                  <a:srgbClr val="262626"/>
                </a:solidFill>
              </a:rPr>
              <a:t> </a:t>
            </a:r>
            <a:endParaRPr sz="1400"/>
          </a:p>
          <a:p>
            <a:pPr marL="353358" indent="-353358">
              <a:buClr>
                <a:srgbClr val="262626"/>
              </a:buClr>
              <a:buSzPts val="1200"/>
              <a:buFont typeface="Times New Roman"/>
              <a:buAutoNum type="arabicPeriod"/>
            </a:pPr>
            <a:r>
              <a:rPr lang="en-US" b="1">
                <a:solidFill>
                  <a:srgbClr val="262626"/>
                </a:solidFill>
              </a:rPr>
              <a:t>Register your group online. </a:t>
            </a:r>
            <a:r>
              <a:rPr lang="en-US">
                <a:solidFill>
                  <a:srgbClr val="262626"/>
                </a:solidFill>
              </a:rPr>
              <a:t>Follow the steps found</a:t>
            </a:r>
            <a:br>
              <a:rPr lang="en-US">
                <a:solidFill>
                  <a:srgbClr val="262626"/>
                </a:solidFill>
              </a:rPr>
            </a:br>
            <a:r>
              <a:rPr lang="en-US">
                <a:solidFill>
                  <a:srgbClr val="262626"/>
                </a:solidFill>
              </a:rPr>
              <a:t>at </a:t>
            </a:r>
            <a:r>
              <a:rPr lang="en-US" u="sng">
                <a:solidFill>
                  <a:srgbClr val="0563C1"/>
                </a:solidFill>
                <a:hlinkClick r:id="rId3">
                  <a:extLst>
                    <a:ext uri="{A12FA001-AC4F-418D-AE19-62706E023703}">
                      <ahyp:hlinkClr xmlns:ahyp="http://schemas.microsoft.com/office/drawing/2018/hyperlinkcolor" val="tx"/>
                    </a:ext>
                  </a:extLst>
                </a:hlinkClick>
              </a:rPr>
              <a:t>www.wreathsacrossamerica.org/fundraising</a:t>
            </a:r>
            <a:r>
              <a:rPr lang="en-US">
                <a:solidFill>
                  <a:srgbClr val="262626"/>
                </a:solidFill>
              </a:rPr>
              <a:t>. You will be assigned a group ID number, it will be important to include this on all donations remitted to us to ensure your group is credited. </a:t>
            </a:r>
            <a:endParaRPr sz="1400"/>
          </a:p>
          <a:p>
            <a:pPr marL="471145" indent="0"/>
            <a:r>
              <a:rPr lang="en-US"/>
              <a:t> </a:t>
            </a:r>
            <a:endParaRPr sz="1400"/>
          </a:p>
          <a:p>
            <a:pPr marL="353358" indent="-353358">
              <a:buClr>
                <a:srgbClr val="262626"/>
              </a:buClr>
              <a:buSzPts val="1200"/>
              <a:buFont typeface="Times New Roman"/>
              <a:buAutoNum type="arabicPeriod"/>
            </a:pPr>
            <a:r>
              <a:rPr lang="en-US" b="1">
                <a:solidFill>
                  <a:srgbClr val="262626"/>
                </a:solidFill>
              </a:rPr>
              <a:t>Create your custom Fundraising Page. </a:t>
            </a:r>
            <a:r>
              <a:rPr lang="en-US">
                <a:solidFill>
                  <a:srgbClr val="262626"/>
                </a:solidFill>
              </a:rPr>
              <a:t>Once registered, a fundraising page will be created for you which you can then sign in to customize and manage for your group through </a:t>
            </a:r>
            <a:r>
              <a:rPr lang="en-US" u="sng">
                <a:solidFill>
                  <a:srgbClr val="0563C1"/>
                </a:solidFill>
                <a:hlinkClick r:id="rId4">
                  <a:extLst>
                    <a:ext uri="{A12FA001-AC4F-418D-AE19-62706E023703}">
                      <ahyp:hlinkClr xmlns:ahyp="http://schemas.microsoft.com/office/drawing/2018/hyperlinkcolor" val="tx"/>
                    </a:ext>
                  </a:extLst>
                </a:hlinkClick>
              </a:rPr>
              <a:t>www.wreathsacrossamerica.org</a:t>
            </a:r>
            <a:r>
              <a:rPr lang="en-US">
                <a:solidFill>
                  <a:srgbClr val="262626"/>
                </a:solidFill>
              </a:rPr>
              <a:t>. </a:t>
            </a:r>
            <a:endParaRPr sz="1400"/>
          </a:p>
          <a:p>
            <a:pPr marL="471145" indent="0"/>
            <a:r>
              <a:rPr lang="en-US">
                <a:solidFill>
                  <a:srgbClr val="262626"/>
                </a:solidFill>
              </a:rPr>
              <a:t> </a:t>
            </a:r>
            <a:endParaRPr sz="1400"/>
          </a:p>
          <a:p>
            <a:pPr marL="471145" indent="0"/>
            <a:r>
              <a:rPr lang="en-US">
                <a:solidFill>
                  <a:srgbClr val="262626"/>
                </a:solidFill>
              </a:rPr>
              <a:t>Select “Sign In” at the bottom of the Menu and click “Manage Locations/Group Pages.” There you will be instructed to create a log in and password and can then begin following instructions to customize your page. </a:t>
            </a:r>
            <a:endParaRPr sz="1400"/>
          </a:p>
          <a:p>
            <a:pPr marL="471145" indent="0"/>
            <a:r>
              <a:rPr lang="en-US">
                <a:solidFill>
                  <a:srgbClr val="262626"/>
                </a:solidFill>
              </a:rPr>
              <a:t> </a:t>
            </a:r>
            <a:endParaRPr sz="1400"/>
          </a:p>
          <a:p>
            <a:pPr marL="353358" indent="-353358">
              <a:buClr>
                <a:srgbClr val="262626"/>
              </a:buClr>
              <a:buSzPts val="1200"/>
              <a:buFont typeface="Times New Roman"/>
              <a:buAutoNum type="arabicPeriod"/>
            </a:pPr>
            <a:r>
              <a:rPr lang="en-US" b="1">
                <a:solidFill>
                  <a:srgbClr val="262626"/>
                </a:solidFill>
              </a:rPr>
              <a:t>Promote your fundraising web page. </a:t>
            </a:r>
            <a:r>
              <a:rPr lang="en-US">
                <a:solidFill>
                  <a:srgbClr val="262626"/>
                </a:solidFill>
              </a:rPr>
              <a:t>Once complete you can share your page with friends, family and contacts to start raising funds. All sponsorships made through this site will be credited to your group. </a:t>
            </a:r>
            <a:endParaRPr sz="1400"/>
          </a:p>
          <a:p>
            <a:pPr marL="471145" indent="0"/>
            <a:r>
              <a:rPr lang="en-US"/>
              <a:t> </a:t>
            </a:r>
            <a:endParaRPr sz="1400"/>
          </a:p>
          <a:p>
            <a:pPr marL="353358" indent="-353358">
              <a:buClr>
                <a:srgbClr val="262626"/>
              </a:buClr>
              <a:buSzPts val="1200"/>
              <a:buFont typeface="Times New Roman"/>
              <a:buAutoNum type="arabicPeriod"/>
            </a:pPr>
            <a:r>
              <a:rPr lang="en-US" b="1">
                <a:solidFill>
                  <a:srgbClr val="262626"/>
                </a:solidFill>
              </a:rPr>
              <a:t>Host fundraising events in your community! </a:t>
            </a:r>
            <a:r>
              <a:rPr lang="en-US">
                <a:solidFill>
                  <a:srgbClr val="262626"/>
                </a:solidFill>
              </a:rPr>
              <a:t>Build awareness for your group and Wreaths Across America through various events, such as having a table display at community gatherings, hosting a bake sale or spaghetti dinner, make up flyers with your squadron’s information and share with local veteran organizations. Share the mission within your community! </a:t>
            </a:r>
            <a:endParaRPr sz="1400"/>
          </a:p>
          <a:p>
            <a:pPr marL="471145" indent="0"/>
            <a:r>
              <a:rPr lang="en-US"/>
              <a:t> </a:t>
            </a:r>
            <a:endParaRPr sz="1400"/>
          </a:p>
          <a:p>
            <a:pPr marL="353358" indent="-353358">
              <a:buClr>
                <a:srgbClr val="262626"/>
              </a:buClr>
              <a:buSzPts val="1200"/>
              <a:buFont typeface="Times New Roman"/>
              <a:buAutoNum type="arabicPeriod"/>
            </a:pPr>
            <a:r>
              <a:rPr lang="en-US" b="1">
                <a:solidFill>
                  <a:srgbClr val="262626"/>
                </a:solidFill>
              </a:rPr>
              <a:t>Fundraising can be done year-round! </a:t>
            </a:r>
            <a:r>
              <a:rPr lang="en-US">
                <a:solidFill>
                  <a:srgbClr val="262626"/>
                </a:solidFill>
              </a:rPr>
              <a:t>For every $15 wreath sponsorship sold, $5 comes back to your squadron. </a:t>
            </a:r>
            <a:endParaRPr sz="1400"/>
          </a:p>
          <a:p>
            <a:pPr marL="0" indent="0"/>
            <a:endParaRPr/>
          </a:p>
          <a:p>
            <a:pPr marL="0" indent="0"/>
            <a:endParaRPr/>
          </a:p>
        </p:txBody>
      </p:sp>
      <p:sp>
        <p:nvSpPr>
          <p:cNvPr id="286" name="Google Shape;286;p11: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315" name="Google Shape;315;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323" name="Google Shape;323;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331" name="Google Shape;331;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342" name="Google Shape;342;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69" name="Google Shape;69;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82" name="Google Shape;82;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95" name="Google Shape;95;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106" name="Google Shape;106;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129" name="Google Shape;129;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143" name="Google Shape;143;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216" name="Google Shape;216;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258" name="Google Shape;258;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ader &amp; Footer (Light Version)">
  <p:cSld name="Header &amp; Footer (Light Version)">
    <p:spTree>
      <p:nvGrpSpPr>
        <p:cNvPr id="1" name="Shape 15"/>
        <p:cNvGrpSpPr/>
        <p:nvPr/>
      </p:nvGrpSpPr>
      <p:grpSpPr>
        <a:xfrm>
          <a:off x="0" y="0"/>
          <a:ext cx="0" cy="0"/>
          <a:chOff x="0" y="0"/>
          <a:chExt cx="0" cy="0"/>
        </a:xfrm>
      </p:grpSpPr>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p:nvPr/>
        </p:nvSpPr>
        <p:spPr>
          <a:xfrm>
            <a:off x="0" y="6533909"/>
            <a:ext cx="12192000" cy="32409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19"/>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19"/>
          <p:cNvPicPr preferRelativeResize="0"/>
          <p:nvPr/>
        </p:nvPicPr>
        <p:blipFill rotWithShape="1">
          <a:blip r:embed="rId2">
            <a:alphaModFix/>
          </a:blip>
          <a:srcRect/>
          <a:stretch/>
        </p:blipFill>
        <p:spPr>
          <a:xfrm>
            <a:off x="147095" y="6582565"/>
            <a:ext cx="2879685" cy="233255"/>
          </a:xfrm>
          <a:prstGeom prst="rect">
            <a:avLst/>
          </a:prstGeom>
          <a:noFill/>
          <a:ln>
            <a:noFill/>
          </a:ln>
        </p:spPr>
      </p:pic>
      <p:sp>
        <p:nvSpPr>
          <p:cNvPr id="28" name="Google Shape;28;p19"/>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400"/>
              <a:buNone/>
              <a:defRPr sz="4400" b="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9"/>
          <p:cNvSpPr txBox="1">
            <a:spLocks noGrp="1"/>
          </p:cNvSpPr>
          <p:nvPr>
            <p:ph type="body" idx="2"/>
          </p:nvPr>
        </p:nvSpPr>
        <p:spPr>
          <a:xfrm>
            <a:off x="719138" y="1411288"/>
            <a:ext cx="11269662" cy="48085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 name="Google Shape;30;p19"/>
          <p:cNvCxnSpPr/>
          <p:nvPr/>
        </p:nvCxnSpPr>
        <p:spPr>
          <a:xfrm>
            <a:off x="317500" y="1129190"/>
            <a:ext cx="11557000"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Header &amp; Footer (Light Version) copy 13" type="tx">
  <p:cSld name="TITLE_AND_BODY">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992972" y="2710434"/>
            <a:ext cx="10206057" cy="7419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992972" y="3353816"/>
            <a:ext cx="8371205" cy="7937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1"/>
          <p:cNvSpPr/>
          <p:nvPr/>
        </p:nvSpPr>
        <p:spPr>
          <a:xfrm>
            <a:off x="507775" y="5510260"/>
            <a:ext cx="5887720" cy="1017539"/>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 name="Google Shape;39;p21"/>
          <p:cNvPicPr preferRelativeResize="0"/>
          <p:nvPr/>
        </p:nvPicPr>
        <p:blipFill rotWithShape="1">
          <a:blip r:embed="rId2">
            <a:alphaModFix/>
          </a:blip>
          <a:srcRect/>
          <a:stretch/>
        </p:blipFill>
        <p:spPr>
          <a:xfrm>
            <a:off x="751615" y="5806440"/>
            <a:ext cx="5389284" cy="436533"/>
          </a:xfrm>
          <a:prstGeom prst="rect">
            <a:avLst/>
          </a:prstGeom>
          <a:noFill/>
          <a:ln>
            <a:noFill/>
          </a:ln>
        </p:spPr>
      </p:pic>
      <p:sp>
        <p:nvSpPr>
          <p:cNvPr id="40" name="Google Shape;40;p21"/>
          <p:cNvSpPr/>
          <p:nvPr/>
        </p:nvSpPr>
        <p:spPr>
          <a:xfrm>
            <a:off x="507775" y="2108447"/>
            <a:ext cx="5887720" cy="3152033"/>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21"/>
          <p:cNvSpPr txBox="1">
            <a:spLocks noGrp="1"/>
          </p:cNvSpPr>
          <p:nvPr>
            <p:ph type="title"/>
          </p:nvPr>
        </p:nvSpPr>
        <p:spPr>
          <a:xfrm>
            <a:off x="831850" y="637858"/>
            <a:ext cx="493903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1850" y="3517583"/>
            <a:ext cx="493903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mp; Subtitle">
  <p:cSld name="Title &amp; Subtitle">
    <p:spTree>
      <p:nvGrpSpPr>
        <p:cNvPr id="1" name="Shape 54"/>
        <p:cNvGrpSpPr/>
        <p:nvPr/>
      </p:nvGrpSpPr>
      <p:grpSpPr>
        <a:xfrm>
          <a:off x="0" y="0"/>
          <a:ext cx="0" cy="0"/>
          <a:chOff x="0" y="0"/>
          <a:chExt cx="0" cy="0"/>
        </a:xfrm>
      </p:grpSpPr>
      <p:sp>
        <p:nvSpPr>
          <p:cNvPr id="55" name="Google Shape;55;p24"/>
          <p:cNvSpPr txBox="1">
            <a:spLocks noGrp="1"/>
          </p:cNvSpPr>
          <p:nvPr>
            <p:ph type="body" idx="1"/>
          </p:nvPr>
        </p:nvSpPr>
        <p:spPr>
          <a:xfrm>
            <a:off x="889000" y="889000"/>
            <a:ext cx="10414000" cy="507365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renee@wreathsacrossamerica.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mailto:info@wreathsacrossamerica.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2" name="Title 1">
            <a:extLst>
              <a:ext uri="{FF2B5EF4-FFF2-40B4-BE49-F238E27FC236}">
                <a16:creationId xmlns:a16="http://schemas.microsoft.com/office/drawing/2014/main" id="{1D19DD7C-3E70-40E9-866C-6A940947EE01}"/>
              </a:ext>
            </a:extLst>
          </p:cNvPr>
          <p:cNvSpPr>
            <a:spLocks noGrp="1"/>
          </p:cNvSpPr>
          <p:nvPr>
            <p:ph type="title" idx="4294967295"/>
          </p:nvPr>
        </p:nvSpPr>
        <p:spPr>
          <a:xfrm>
            <a:off x="6218296" y="1019607"/>
            <a:ext cx="1444486" cy="476162"/>
          </a:xfrm>
        </p:spPr>
        <p:txBody>
          <a:bodyPr>
            <a:normAutofit/>
          </a:bodyPr>
          <a:lstStyle/>
          <a:p>
            <a:r>
              <a:rPr lang="en-US" sz="800" dirty="0">
                <a:solidFill>
                  <a:schemeClr val="accent6">
                    <a:lumMod val="50000"/>
                  </a:schemeClr>
                </a:solidFill>
              </a:rPr>
              <a:t>Wreaths across America</a:t>
            </a:r>
          </a:p>
        </p:txBody>
      </p:sp>
      <p:sp>
        <p:nvSpPr>
          <p:cNvPr id="60" name="Google Shape;60;p1" descr="Picture of Officer an little girl walking through cemetery"/>
          <p:cNvSpPr/>
          <p:nvPr/>
        </p:nvSpPr>
        <p:spPr>
          <a:xfrm>
            <a:off x="0" y="0"/>
            <a:ext cx="12192000" cy="6858000"/>
          </a:xfrm>
          <a:prstGeom prst="rect">
            <a:avLst/>
          </a:prstGeom>
          <a:solidFill>
            <a:schemeClr val="dk1">
              <a:alpha val="4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61" name="Google Shape;61;p1"/>
          <p:cNvSpPr/>
          <p:nvPr/>
        </p:nvSpPr>
        <p:spPr>
          <a:xfrm>
            <a:off x="1103243" y="849438"/>
            <a:ext cx="47340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Wreaths Across America</a:t>
            </a:r>
            <a:endParaRPr dirty="0"/>
          </a:p>
        </p:txBody>
      </p:sp>
      <p:pic>
        <p:nvPicPr>
          <p:cNvPr id="66" name="Google Shape;66;p1" descr="Wreaths Across America"/>
          <p:cNvPicPr preferRelativeResize="0"/>
          <p:nvPr/>
        </p:nvPicPr>
        <p:blipFill rotWithShape="1">
          <a:blip r:embed="rId4">
            <a:alphaModFix/>
          </a:blip>
          <a:srcRect/>
          <a:stretch/>
        </p:blipFill>
        <p:spPr>
          <a:xfrm>
            <a:off x="433266" y="6348274"/>
            <a:ext cx="3722103" cy="301491"/>
          </a:xfrm>
          <a:prstGeom prst="rect">
            <a:avLst/>
          </a:prstGeom>
          <a:noFill/>
          <a:ln>
            <a:noFill/>
          </a:ln>
        </p:spPr>
      </p:pic>
      <p:grpSp>
        <p:nvGrpSpPr>
          <p:cNvPr id="62" name="Google Shape;62;p1" descr="Social Media Logos"/>
          <p:cNvGrpSpPr/>
          <p:nvPr/>
        </p:nvGrpSpPr>
        <p:grpSpPr>
          <a:xfrm>
            <a:off x="10506492" y="6262549"/>
            <a:ext cx="1422347" cy="355824"/>
            <a:chOff x="6775273" y="5625876"/>
            <a:chExt cx="1422347" cy="355824"/>
          </a:xfrm>
        </p:grpSpPr>
        <p:sp>
          <p:nvSpPr>
            <p:cNvPr id="63" name="Google Shape;63;p1"/>
            <p:cNvSpPr/>
            <p:nvPr/>
          </p:nvSpPr>
          <p:spPr>
            <a:xfrm>
              <a:off x="6775273" y="5625876"/>
              <a:ext cx="355824" cy="355824"/>
            </a:xfrm>
            <a:custGeom>
              <a:avLst/>
              <a:gdLst/>
              <a:ahLst/>
              <a:cxnLst/>
              <a:rect l="l" t="t"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chemeClr val="lt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64" name="Google Shape;64;p1"/>
            <p:cNvSpPr/>
            <p:nvPr/>
          </p:nvSpPr>
          <p:spPr>
            <a:xfrm>
              <a:off x="7308534" y="5625876"/>
              <a:ext cx="355824" cy="355824"/>
            </a:xfrm>
            <a:custGeom>
              <a:avLst/>
              <a:gdLst/>
              <a:ahLst/>
              <a:cxnLst/>
              <a:rect l="l" t="t"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lt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65" name="Google Shape;65;p1"/>
            <p:cNvSpPr/>
            <p:nvPr/>
          </p:nvSpPr>
          <p:spPr>
            <a:xfrm>
              <a:off x="7841795" y="5625876"/>
              <a:ext cx="355824" cy="355824"/>
            </a:xfrm>
            <a:custGeom>
              <a:avLst/>
              <a:gdLst/>
              <a:ahLst/>
              <a:cxnLst/>
              <a:rect l="l" t="t"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chemeClr val="lt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 name="Title 1">
            <a:extLst>
              <a:ext uri="{FF2B5EF4-FFF2-40B4-BE49-F238E27FC236}">
                <a16:creationId xmlns:a16="http://schemas.microsoft.com/office/drawing/2014/main" id="{510E54DA-E5BA-459B-A1EC-5B0A5ED9C5F5}"/>
              </a:ext>
            </a:extLst>
          </p:cNvPr>
          <p:cNvSpPr>
            <a:spLocks noGrp="1"/>
          </p:cNvSpPr>
          <p:nvPr>
            <p:ph type="title" idx="4294967295"/>
          </p:nvPr>
        </p:nvSpPr>
        <p:spPr>
          <a:xfrm>
            <a:off x="838200" y="365125"/>
            <a:ext cx="2540000" cy="447675"/>
          </a:xfrm>
        </p:spPr>
        <p:txBody>
          <a:bodyPr/>
          <a:lstStyle/>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$5-Back Group </a:t>
            </a:r>
            <a:endParaRPr lang="en-US" sz="800" dirty="0">
              <a:solidFill>
                <a:schemeClr val="bg1"/>
              </a:solidFill>
              <a:effectLst/>
            </a:endParaRPr>
          </a:p>
          <a:p>
            <a:endParaRPr lang="en-US" dirty="0"/>
          </a:p>
        </p:txBody>
      </p:sp>
      <p:sp>
        <p:nvSpPr>
          <p:cNvPr id="276" name="Google Shape;276;p10"/>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6602E"/>
              </a:buClr>
              <a:buSzPts val="4400"/>
              <a:buNone/>
            </a:pPr>
            <a:r>
              <a:rPr lang="en-US" dirty="0">
                <a:solidFill>
                  <a:srgbClr val="36602E"/>
                </a:solidFill>
              </a:rPr>
              <a:t>$5-Back Group </a:t>
            </a:r>
            <a:endParaRPr dirty="0"/>
          </a:p>
        </p:txBody>
      </p:sp>
      <p:sp>
        <p:nvSpPr>
          <p:cNvPr id="277" name="Google Shape;277;p10"/>
          <p:cNvSpPr txBox="1">
            <a:spLocks noGrp="1"/>
          </p:cNvSpPr>
          <p:nvPr>
            <p:ph type="body" idx="2"/>
          </p:nvPr>
        </p:nvSpPr>
        <p:spPr>
          <a:xfrm>
            <a:off x="719137" y="1411288"/>
            <a:ext cx="6781258" cy="498372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latin typeface="Calibri"/>
                <a:ea typeface="Calibri"/>
                <a:cs typeface="Calibri"/>
                <a:sym typeface="Calibri"/>
              </a:rPr>
              <a:t>Designed for other nonprofits and civic groups to benefit from. </a:t>
            </a:r>
            <a:endParaRPr/>
          </a:p>
          <a:p>
            <a:pPr marL="228600" lvl="0" indent="-228600" algn="l" rtl="0">
              <a:lnSpc>
                <a:spcPct val="100000"/>
              </a:lnSpc>
              <a:spcBef>
                <a:spcPts val="1600"/>
              </a:spcBef>
              <a:spcAft>
                <a:spcPts val="0"/>
              </a:spcAft>
              <a:buClr>
                <a:schemeClr val="dk1"/>
              </a:buClr>
              <a:buSzPts val="2800"/>
              <a:buChar char="•"/>
            </a:pPr>
            <a:r>
              <a:rPr lang="en-US">
                <a:latin typeface="Calibri"/>
                <a:ea typeface="Calibri"/>
                <a:cs typeface="Calibri"/>
                <a:sym typeface="Calibri"/>
              </a:rPr>
              <a:t>For every $15 wreath sponsorship sold, your registered group will receive $5 back for your own program. </a:t>
            </a:r>
            <a:endParaRPr/>
          </a:p>
          <a:p>
            <a:pPr marL="228600" lvl="0" indent="-228600" algn="l" rtl="0">
              <a:lnSpc>
                <a:spcPct val="100000"/>
              </a:lnSpc>
              <a:spcBef>
                <a:spcPts val="1600"/>
              </a:spcBef>
              <a:spcAft>
                <a:spcPts val="0"/>
              </a:spcAft>
              <a:buClr>
                <a:schemeClr val="dk1"/>
              </a:buClr>
              <a:buSzPts val="2800"/>
              <a:buChar char="•"/>
            </a:pPr>
            <a:r>
              <a:rPr lang="en-US">
                <a:latin typeface="Calibri"/>
                <a:ea typeface="Calibri"/>
                <a:cs typeface="Calibri"/>
                <a:sym typeface="Calibri"/>
              </a:rPr>
              <a:t>All sponsorships are sent to WAA HQ in Maine for processing</a:t>
            </a:r>
            <a:endParaRPr/>
          </a:p>
          <a:p>
            <a:pPr marL="228600" lvl="0" indent="-228600" algn="l" rtl="0">
              <a:lnSpc>
                <a:spcPct val="100000"/>
              </a:lnSpc>
              <a:spcBef>
                <a:spcPts val="1600"/>
              </a:spcBef>
              <a:spcAft>
                <a:spcPts val="0"/>
              </a:spcAft>
              <a:buClr>
                <a:schemeClr val="dk1"/>
              </a:buClr>
              <a:buSzPts val="2800"/>
              <a:buChar char="•"/>
            </a:pPr>
            <a:r>
              <a:rPr lang="en-US">
                <a:latin typeface="Calibri"/>
                <a:ea typeface="Calibri"/>
                <a:cs typeface="Calibri"/>
                <a:sym typeface="Calibri"/>
              </a:rPr>
              <a:t>At the end of each month WAA sends a pay back check</a:t>
            </a:r>
            <a:endParaRPr/>
          </a:p>
        </p:txBody>
      </p:sp>
      <p:grpSp>
        <p:nvGrpSpPr>
          <p:cNvPr id="3" name="Group 2">
            <a:extLst>
              <a:ext uri="{FF2B5EF4-FFF2-40B4-BE49-F238E27FC236}">
                <a16:creationId xmlns:a16="http://schemas.microsoft.com/office/drawing/2014/main" id="{E84C1729-2732-45C1-B08F-3E75C7F20AF4}"/>
              </a:ext>
              <a:ext uri="{C183D7F6-B498-43B3-948B-1728B52AA6E4}">
                <adec:decorative xmlns:adec="http://schemas.microsoft.com/office/drawing/2017/decorative" val="1"/>
              </a:ext>
            </a:extLst>
          </p:cNvPr>
          <p:cNvGrpSpPr/>
          <p:nvPr/>
        </p:nvGrpSpPr>
        <p:grpSpPr>
          <a:xfrm>
            <a:off x="7552765" y="1846730"/>
            <a:ext cx="4043082" cy="3939988"/>
            <a:chOff x="7552765" y="1846730"/>
            <a:chExt cx="4043082" cy="3939988"/>
          </a:xfrm>
        </p:grpSpPr>
        <p:sp>
          <p:nvSpPr>
            <p:cNvPr id="279" name="Google Shape;279;p10">
              <a:extLst>
                <a:ext uri="{C183D7F6-B498-43B3-948B-1728B52AA6E4}">
                  <adec:decorative xmlns:adec="http://schemas.microsoft.com/office/drawing/2017/decorative" val="1"/>
                </a:ext>
              </a:extLst>
            </p:cNvPr>
            <p:cNvSpPr/>
            <p:nvPr/>
          </p:nvSpPr>
          <p:spPr>
            <a:xfrm>
              <a:off x="7552765" y="1846730"/>
              <a:ext cx="4043082" cy="393998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602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280" name="Google Shape;280;p10"/>
            <p:cNvSpPr/>
            <p:nvPr/>
          </p:nvSpPr>
          <p:spPr>
            <a:xfrm>
              <a:off x="7867476" y="2132455"/>
              <a:ext cx="3456680" cy="3368539"/>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2225" cap="rnd" cmpd="sng">
              <a:solidFill>
                <a:srgbClr val="FFFFFF"/>
              </a:solidFill>
              <a:prstDash val="dashDot"/>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281" name="Google Shape;281;p10"/>
            <p:cNvSpPr/>
            <p:nvPr/>
          </p:nvSpPr>
          <p:spPr>
            <a:xfrm>
              <a:off x="8241821" y="3638412"/>
              <a:ext cx="2841534" cy="1210867"/>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2400" b="1" dirty="0">
                  <a:solidFill>
                    <a:schemeClr val="lt1"/>
                  </a:solidFill>
                  <a:latin typeface="Calibri"/>
                  <a:ea typeface="Calibri"/>
                  <a:cs typeface="Calibri"/>
                  <a:sym typeface="Calibri"/>
                </a:rPr>
                <a:t>Over the last 12 years </a:t>
              </a:r>
              <a:r>
                <a:rPr lang="en-US" sz="2400" b="1" dirty="0">
                  <a:solidFill>
                    <a:srgbClr val="FFFFFF"/>
                  </a:solidFill>
                  <a:latin typeface="Calibri"/>
                  <a:ea typeface="Calibri"/>
                  <a:cs typeface="Calibri"/>
                  <a:sym typeface="Calibri"/>
                </a:rPr>
                <a:t>WAA has given back to these groups</a:t>
              </a:r>
              <a:endParaRPr sz="2400" b="1" dirty="0">
                <a:solidFill>
                  <a:srgbClr val="FFFFFF"/>
                </a:solidFill>
                <a:latin typeface="Calibri"/>
                <a:ea typeface="Calibri"/>
                <a:cs typeface="Calibri"/>
                <a:sym typeface="Calibri"/>
              </a:endParaRPr>
            </a:p>
          </p:txBody>
        </p:sp>
        <p:sp>
          <p:nvSpPr>
            <p:cNvPr id="282" name="Google Shape;282;p10"/>
            <p:cNvSpPr/>
            <p:nvPr/>
          </p:nvSpPr>
          <p:spPr>
            <a:xfrm>
              <a:off x="8194228" y="2579581"/>
              <a:ext cx="2803173" cy="984655"/>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6000" b="1" dirty="0">
                  <a:solidFill>
                    <a:srgbClr val="A8D08C"/>
                  </a:solidFill>
                  <a:latin typeface="Calibri"/>
                  <a:ea typeface="Calibri"/>
                  <a:cs typeface="Calibri"/>
                  <a:sym typeface="Calibri"/>
                </a:rPr>
                <a:t>$15M</a:t>
              </a:r>
              <a:endParaRPr sz="6000" b="1" dirty="0">
                <a:solidFill>
                  <a:srgbClr val="A8D08C"/>
                </a:solidFill>
                <a:latin typeface="Calibri"/>
                <a:ea typeface="Calibri"/>
                <a:cs typeface="Calibri"/>
                <a:sym typeface="Calibri"/>
              </a:endParaRPr>
            </a:p>
          </p:txBody>
        </p:sp>
      </p:grpSp>
      <p:sp>
        <p:nvSpPr>
          <p:cNvPr id="275" name="Google Shape;275;p10"/>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libri"/>
                <a:ea typeface="Calibri"/>
                <a:cs typeface="Calibri"/>
                <a:sym typeface="Calibri"/>
              </a:rPr>
              <a:t>10</a:t>
            </a:fld>
            <a:endParaRPr>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4" name="Title 3">
            <a:extLst>
              <a:ext uri="{FF2B5EF4-FFF2-40B4-BE49-F238E27FC236}">
                <a16:creationId xmlns:a16="http://schemas.microsoft.com/office/drawing/2014/main" id="{14A14CF1-04DD-47CB-AB8C-1B71B0E9C250}"/>
              </a:ext>
            </a:extLst>
          </p:cNvPr>
          <p:cNvSpPr>
            <a:spLocks noGrp="1"/>
          </p:cNvSpPr>
          <p:nvPr>
            <p:ph type="title" idx="4294967295"/>
          </p:nvPr>
        </p:nvSpPr>
        <p:spPr>
          <a:xfrm flipV="1">
            <a:off x="838200" y="234950"/>
            <a:ext cx="4508500" cy="130175"/>
          </a:xfrm>
        </p:spPr>
        <p:txBody>
          <a:bodyPr>
            <a:normAutofit fontScale="90000"/>
          </a:bodyPr>
          <a:lstStyle/>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Getting Started </a:t>
            </a:r>
            <a:endParaRPr lang="en-US" sz="800" dirty="0">
              <a:solidFill>
                <a:schemeClr val="bg1"/>
              </a:solidFill>
              <a:effectLst/>
            </a:endParaRPr>
          </a:p>
          <a:p>
            <a:endParaRPr lang="en-US" dirty="0"/>
          </a:p>
        </p:txBody>
      </p:sp>
      <p:sp>
        <p:nvSpPr>
          <p:cNvPr id="292" name="Google Shape;292;p11"/>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6602E"/>
              </a:buClr>
              <a:buSzPts val="4400"/>
              <a:buNone/>
            </a:pPr>
            <a:r>
              <a:rPr lang="en-US" dirty="0">
                <a:solidFill>
                  <a:srgbClr val="36602E"/>
                </a:solidFill>
              </a:rPr>
              <a:t>Getting Started </a:t>
            </a:r>
            <a:endParaRPr dirty="0"/>
          </a:p>
        </p:txBody>
      </p:sp>
      <p:grpSp>
        <p:nvGrpSpPr>
          <p:cNvPr id="9" name="Group 8" descr="Screen that shows you how to get started">
            <a:extLst>
              <a:ext uri="{FF2B5EF4-FFF2-40B4-BE49-F238E27FC236}">
                <a16:creationId xmlns:a16="http://schemas.microsoft.com/office/drawing/2014/main" id="{EFB02917-3AC0-4E24-945A-B54C2DAFB6C0}"/>
              </a:ext>
            </a:extLst>
          </p:cNvPr>
          <p:cNvGrpSpPr/>
          <p:nvPr/>
        </p:nvGrpSpPr>
        <p:grpSpPr>
          <a:xfrm>
            <a:off x="282385" y="1712487"/>
            <a:ext cx="5813615" cy="4087984"/>
            <a:chOff x="-141685" y="1734081"/>
            <a:chExt cx="5813615" cy="4087984"/>
          </a:xfrm>
        </p:grpSpPr>
        <p:pic>
          <p:nvPicPr>
            <p:cNvPr id="290" name="Google Shape;290;p11"/>
            <p:cNvPicPr preferRelativeResize="0"/>
            <p:nvPr/>
          </p:nvPicPr>
          <p:blipFill rotWithShape="1">
            <a:blip r:embed="rId3">
              <a:alphaModFix/>
            </a:blip>
            <a:srcRect/>
            <a:stretch/>
          </p:blipFill>
          <p:spPr>
            <a:xfrm>
              <a:off x="-141685" y="1734081"/>
              <a:ext cx="5813615" cy="4087984"/>
            </a:xfrm>
            <a:prstGeom prst="rect">
              <a:avLst/>
            </a:prstGeom>
            <a:noFill/>
            <a:ln>
              <a:noFill/>
            </a:ln>
          </p:spPr>
        </p:pic>
        <p:pic>
          <p:nvPicPr>
            <p:cNvPr id="289" name="Google Shape;289;p11"/>
            <p:cNvPicPr preferRelativeResize="0"/>
            <p:nvPr/>
          </p:nvPicPr>
          <p:blipFill rotWithShape="1">
            <a:blip r:embed="rId4">
              <a:alphaModFix/>
            </a:blip>
            <a:srcRect l="5162" r="5161"/>
            <a:stretch/>
          </p:blipFill>
          <p:spPr>
            <a:xfrm>
              <a:off x="513525" y="1955571"/>
              <a:ext cx="4699435" cy="3347507"/>
            </a:xfrm>
            <a:prstGeom prst="rect">
              <a:avLst/>
            </a:prstGeom>
            <a:noFill/>
            <a:ln>
              <a:noFill/>
            </a:ln>
          </p:spPr>
        </p:pic>
      </p:grpSp>
      <p:pic>
        <p:nvPicPr>
          <p:cNvPr id="311" name="Google Shape;311;p11" descr="Join us on National Wreaths Across America Day"/>
          <p:cNvPicPr preferRelativeResize="0"/>
          <p:nvPr/>
        </p:nvPicPr>
        <p:blipFill rotWithShape="1">
          <a:blip r:embed="rId5">
            <a:alphaModFix/>
          </a:blip>
          <a:srcRect/>
          <a:stretch/>
        </p:blipFill>
        <p:spPr>
          <a:xfrm>
            <a:off x="767789" y="1900380"/>
            <a:ext cx="4774928" cy="3347507"/>
          </a:xfrm>
          <a:prstGeom prst="rect">
            <a:avLst/>
          </a:prstGeom>
          <a:noFill/>
          <a:ln>
            <a:noFill/>
          </a:ln>
        </p:spPr>
      </p:pic>
      <p:grpSp>
        <p:nvGrpSpPr>
          <p:cNvPr id="2" name="Group 1">
            <a:extLst>
              <a:ext uri="{FF2B5EF4-FFF2-40B4-BE49-F238E27FC236}">
                <a16:creationId xmlns:a16="http://schemas.microsoft.com/office/drawing/2014/main" id="{60F56D3F-4914-4ED0-89C6-DBDC68B17023}"/>
              </a:ext>
              <a:ext uri="{C183D7F6-B498-43B3-948B-1728B52AA6E4}">
                <adec:decorative xmlns:adec="http://schemas.microsoft.com/office/drawing/2017/decorative" val="1"/>
              </a:ext>
            </a:extLst>
          </p:cNvPr>
          <p:cNvGrpSpPr/>
          <p:nvPr/>
        </p:nvGrpSpPr>
        <p:grpSpPr>
          <a:xfrm>
            <a:off x="6096001" y="1624699"/>
            <a:ext cx="1284301" cy="4046264"/>
            <a:chOff x="6096001" y="1624699"/>
            <a:chExt cx="1284301" cy="4046264"/>
          </a:xfrm>
        </p:grpSpPr>
        <p:cxnSp>
          <p:nvCxnSpPr>
            <p:cNvPr id="305" name="Google Shape;305;p11">
              <a:extLst>
                <a:ext uri="{C183D7F6-B498-43B3-948B-1728B52AA6E4}">
                  <adec:decorative xmlns:adec="http://schemas.microsoft.com/office/drawing/2017/decorative" val="1"/>
                </a:ext>
              </a:extLst>
            </p:cNvPr>
            <p:cNvCxnSpPr>
              <a:cxnSpLocks/>
              <a:stCxn id="297" idx="1"/>
              <a:endCxn id="290" idx="3"/>
            </p:cNvCxnSpPr>
            <p:nvPr/>
          </p:nvCxnSpPr>
          <p:spPr>
            <a:xfrm rot="10800000" flipV="1">
              <a:off x="6096001" y="1624699"/>
              <a:ext cx="1284301" cy="2131779"/>
            </a:xfrm>
            <a:prstGeom prst="bentConnector3">
              <a:avLst>
                <a:gd name="adj1" fmla="val 50000"/>
              </a:avLst>
            </a:prstGeom>
            <a:noFill/>
            <a:ln w="9525" cap="flat" cmpd="sng">
              <a:solidFill>
                <a:srgbClr val="1E4273"/>
              </a:solidFill>
              <a:prstDash val="solid"/>
              <a:miter lim="800000"/>
              <a:headEnd type="none" w="sm" len="sm"/>
              <a:tailEnd type="none" w="sm" len="sm"/>
            </a:ln>
          </p:spPr>
        </p:cxnSp>
        <p:cxnSp>
          <p:nvCxnSpPr>
            <p:cNvPr id="306" name="Google Shape;306;p11">
              <a:extLst>
                <a:ext uri="{C183D7F6-B498-43B3-948B-1728B52AA6E4}">
                  <adec:decorative xmlns:adec="http://schemas.microsoft.com/office/drawing/2017/decorative" val="1"/>
                </a:ext>
              </a:extLst>
            </p:cNvPr>
            <p:cNvCxnSpPr>
              <a:cxnSpLocks/>
              <a:stCxn id="298" idx="1"/>
              <a:endCxn id="290" idx="3"/>
            </p:cNvCxnSpPr>
            <p:nvPr/>
          </p:nvCxnSpPr>
          <p:spPr>
            <a:xfrm rot="10800000" flipV="1">
              <a:off x="6096001" y="2408709"/>
              <a:ext cx="1284301" cy="1347769"/>
            </a:xfrm>
            <a:prstGeom prst="bentConnector3">
              <a:avLst>
                <a:gd name="adj1" fmla="val 50000"/>
              </a:avLst>
            </a:prstGeom>
            <a:noFill/>
            <a:ln w="9525" cap="flat" cmpd="sng">
              <a:solidFill>
                <a:srgbClr val="1E4273"/>
              </a:solidFill>
              <a:prstDash val="solid"/>
              <a:miter lim="800000"/>
              <a:headEnd type="none" w="sm" len="sm"/>
              <a:tailEnd type="none" w="sm" len="sm"/>
            </a:ln>
          </p:spPr>
        </p:cxnSp>
        <p:cxnSp>
          <p:nvCxnSpPr>
            <p:cNvPr id="307" name="Google Shape;307;p11">
              <a:extLst>
                <a:ext uri="{C183D7F6-B498-43B3-948B-1728B52AA6E4}">
                  <adec:decorative xmlns:adec="http://schemas.microsoft.com/office/drawing/2017/decorative" val="1"/>
                </a:ext>
              </a:extLst>
            </p:cNvPr>
            <p:cNvCxnSpPr>
              <a:cxnSpLocks/>
              <a:stCxn id="299" idx="1"/>
              <a:endCxn id="290" idx="3"/>
            </p:cNvCxnSpPr>
            <p:nvPr/>
          </p:nvCxnSpPr>
          <p:spPr>
            <a:xfrm rot="10800000" flipV="1">
              <a:off x="6096001" y="3236877"/>
              <a:ext cx="1284301" cy="519602"/>
            </a:xfrm>
            <a:prstGeom prst="bentConnector3">
              <a:avLst>
                <a:gd name="adj1" fmla="val 50000"/>
              </a:avLst>
            </a:prstGeom>
            <a:noFill/>
            <a:ln w="9525" cap="flat" cmpd="sng">
              <a:solidFill>
                <a:srgbClr val="1E4273"/>
              </a:solidFill>
              <a:prstDash val="solid"/>
              <a:miter lim="800000"/>
              <a:headEnd type="none" w="sm" len="sm"/>
              <a:tailEnd type="none" w="sm" len="sm"/>
            </a:ln>
          </p:spPr>
        </p:cxnSp>
        <p:cxnSp>
          <p:nvCxnSpPr>
            <p:cNvPr id="308" name="Google Shape;308;p11">
              <a:extLst>
                <a:ext uri="{C183D7F6-B498-43B3-948B-1728B52AA6E4}">
                  <adec:decorative xmlns:adec="http://schemas.microsoft.com/office/drawing/2017/decorative" val="1"/>
                </a:ext>
              </a:extLst>
            </p:cNvPr>
            <p:cNvCxnSpPr>
              <a:cxnSpLocks/>
              <a:endCxn id="290" idx="3"/>
            </p:cNvCxnSpPr>
            <p:nvPr/>
          </p:nvCxnSpPr>
          <p:spPr>
            <a:xfrm rot="10800000">
              <a:off x="6096001" y="3756479"/>
              <a:ext cx="1148301" cy="402600"/>
            </a:xfrm>
            <a:prstGeom prst="bentConnector3">
              <a:avLst>
                <a:gd name="adj1" fmla="val 50000"/>
              </a:avLst>
            </a:prstGeom>
            <a:noFill/>
            <a:ln w="9525" cap="flat" cmpd="sng">
              <a:solidFill>
                <a:srgbClr val="1E4273"/>
              </a:solidFill>
              <a:prstDash val="solid"/>
              <a:miter lim="800000"/>
              <a:headEnd type="none" w="sm" len="sm"/>
              <a:tailEnd type="none" w="sm" len="sm"/>
            </a:ln>
          </p:spPr>
        </p:cxnSp>
        <p:cxnSp>
          <p:nvCxnSpPr>
            <p:cNvPr id="310" name="Google Shape;310;p11">
              <a:extLst>
                <a:ext uri="{C183D7F6-B498-43B3-948B-1728B52AA6E4}">
                  <adec:decorative xmlns:adec="http://schemas.microsoft.com/office/drawing/2017/decorative" val="1"/>
                </a:ext>
              </a:extLst>
            </p:cNvPr>
            <p:cNvCxnSpPr>
              <a:cxnSpLocks/>
              <a:stCxn id="302" idx="1"/>
              <a:endCxn id="290" idx="3"/>
            </p:cNvCxnSpPr>
            <p:nvPr/>
          </p:nvCxnSpPr>
          <p:spPr>
            <a:xfrm rot="10800000">
              <a:off x="6096001" y="3756479"/>
              <a:ext cx="1284301" cy="1914484"/>
            </a:xfrm>
            <a:prstGeom prst="bentConnector3">
              <a:avLst>
                <a:gd name="adj1" fmla="val 50000"/>
              </a:avLst>
            </a:prstGeom>
            <a:noFill/>
            <a:ln w="9525" cap="flat" cmpd="sng">
              <a:solidFill>
                <a:srgbClr val="1E4273"/>
              </a:solidFill>
              <a:prstDash val="solid"/>
              <a:miter lim="800000"/>
              <a:headEnd type="none" w="sm" len="sm"/>
              <a:tailEnd type="none" w="sm" len="sm"/>
            </a:ln>
          </p:spPr>
        </p:cxnSp>
      </p:grpSp>
      <p:sp>
        <p:nvSpPr>
          <p:cNvPr id="297" name="Google Shape;297;p11"/>
          <p:cNvSpPr/>
          <p:nvPr/>
        </p:nvSpPr>
        <p:spPr>
          <a:xfrm>
            <a:off x="7380301" y="1396100"/>
            <a:ext cx="457200" cy="457200"/>
          </a:xfrm>
          <a:prstGeom prst="rect">
            <a:avLst/>
          </a:prstGeom>
          <a:solidFill>
            <a:srgbClr val="36602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1</a:t>
            </a:r>
            <a:endParaRPr sz="2400" b="1">
              <a:solidFill>
                <a:schemeClr val="lt1"/>
              </a:solidFill>
              <a:latin typeface="Calibri"/>
              <a:ea typeface="Calibri"/>
              <a:cs typeface="Calibri"/>
              <a:sym typeface="Calibri"/>
            </a:endParaRPr>
          </a:p>
        </p:txBody>
      </p:sp>
      <p:sp>
        <p:nvSpPr>
          <p:cNvPr id="298" name="Google Shape;298;p11"/>
          <p:cNvSpPr/>
          <p:nvPr/>
        </p:nvSpPr>
        <p:spPr>
          <a:xfrm>
            <a:off x="7380301" y="2180110"/>
            <a:ext cx="457200" cy="457200"/>
          </a:xfrm>
          <a:prstGeom prst="rect">
            <a:avLst/>
          </a:prstGeom>
          <a:solidFill>
            <a:srgbClr val="36602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2</a:t>
            </a:r>
            <a:endParaRPr sz="2400" b="1">
              <a:solidFill>
                <a:schemeClr val="lt1"/>
              </a:solidFill>
              <a:latin typeface="Calibri"/>
              <a:ea typeface="Calibri"/>
              <a:cs typeface="Calibri"/>
              <a:sym typeface="Calibri"/>
            </a:endParaRPr>
          </a:p>
        </p:txBody>
      </p:sp>
      <p:sp>
        <p:nvSpPr>
          <p:cNvPr id="299" name="Google Shape;299;p11"/>
          <p:cNvSpPr/>
          <p:nvPr/>
        </p:nvSpPr>
        <p:spPr>
          <a:xfrm>
            <a:off x="7380301" y="3008277"/>
            <a:ext cx="457200" cy="457200"/>
          </a:xfrm>
          <a:prstGeom prst="rect">
            <a:avLst/>
          </a:prstGeom>
          <a:solidFill>
            <a:srgbClr val="36602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3</a:t>
            </a:r>
            <a:endParaRPr sz="2400" b="1">
              <a:solidFill>
                <a:schemeClr val="lt1"/>
              </a:solidFill>
              <a:latin typeface="Calibri"/>
              <a:ea typeface="Calibri"/>
              <a:cs typeface="Calibri"/>
              <a:sym typeface="Calibri"/>
            </a:endParaRPr>
          </a:p>
        </p:txBody>
      </p:sp>
      <p:sp>
        <p:nvSpPr>
          <p:cNvPr id="300" name="Google Shape;300;p11"/>
          <p:cNvSpPr/>
          <p:nvPr/>
        </p:nvSpPr>
        <p:spPr>
          <a:xfrm>
            <a:off x="7380301" y="3819639"/>
            <a:ext cx="457200" cy="457200"/>
          </a:xfrm>
          <a:prstGeom prst="rect">
            <a:avLst/>
          </a:prstGeom>
          <a:solidFill>
            <a:srgbClr val="36602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4</a:t>
            </a:r>
            <a:endParaRPr sz="2400" b="1">
              <a:solidFill>
                <a:schemeClr val="lt1"/>
              </a:solidFill>
              <a:latin typeface="Calibri"/>
              <a:ea typeface="Calibri"/>
              <a:cs typeface="Calibri"/>
              <a:sym typeface="Calibri"/>
            </a:endParaRPr>
          </a:p>
        </p:txBody>
      </p:sp>
      <p:sp>
        <p:nvSpPr>
          <p:cNvPr id="301" name="Google Shape;301;p11"/>
          <p:cNvSpPr/>
          <p:nvPr/>
        </p:nvSpPr>
        <p:spPr>
          <a:xfrm>
            <a:off x="7380301" y="4631001"/>
            <a:ext cx="457200" cy="457200"/>
          </a:xfrm>
          <a:prstGeom prst="rect">
            <a:avLst/>
          </a:prstGeom>
          <a:solidFill>
            <a:srgbClr val="36602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5</a:t>
            </a:r>
            <a:endParaRPr sz="2400" b="1">
              <a:solidFill>
                <a:schemeClr val="lt1"/>
              </a:solidFill>
              <a:latin typeface="Calibri"/>
              <a:ea typeface="Calibri"/>
              <a:cs typeface="Calibri"/>
              <a:sym typeface="Calibri"/>
            </a:endParaRPr>
          </a:p>
        </p:txBody>
      </p:sp>
      <p:sp>
        <p:nvSpPr>
          <p:cNvPr id="302" name="Google Shape;302;p11"/>
          <p:cNvSpPr/>
          <p:nvPr/>
        </p:nvSpPr>
        <p:spPr>
          <a:xfrm>
            <a:off x="7380301" y="5442363"/>
            <a:ext cx="457200" cy="457200"/>
          </a:xfrm>
          <a:prstGeom prst="rect">
            <a:avLst/>
          </a:prstGeom>
          <a:solidFill>
            <a:srgbClr val="36602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6</a:t>
            </a:r>
            <a:endParaRPr sz="2400" b="1">
              <a:solidFill>
                <a:schemeClr val="lt1"/>
              </a:solidFill>
              <a:latin typeface="Calibri"/>
              <a:ea typeface="Calibri"/>
              <a:cs typeface="Calibri"/>
              <a:sym typeface="Calibri"/>
            </a:endParaRPr>
          </a:p>
        </p:txBody>
      </p:sp>
      <p:grpSp>
        <p:nvGrpSpPr>
          <p:cNvPr id="10" name="Group 9">
            <a:extLst>
              <a:ext uri="{FF2B5EF4-FFF2-40B4-BE49-F238E27FC236}">
                <a16:creationId xmlns:a16="http://schemas.microsoft.com/office/drawing/2014/main" id="{52C2F059-362B-49A1-8D3C-AD4741A54E29}"/>
              </a:ext>
              <a:ext uri="{C183D7F6-B498-43B3-948B-1728B52AA6E4}">
                <adec:decorative xmlns:adec="http://schemas.microsoft.com/office/drawing/2017/decorative" val="1"/>
              </a:ext>
            </a:extLst>
          </p:cNvPr>
          <p:cNvGrpSpPr/>
          <p:nvPr/>
        </p:nvGrpSpPr>
        <p:grpSpPr>
          <a:xfrm>
            <a:off x="7837501" y="1415075"/>
            <a:ext cx="3873482" cy="4336176"/>
            <a:chOff x="7837501" y="1415075"/>
            <a:chExt cx="3873482" cy="4336176"/>
          </a:xfrm>
        </p:grpSpPr>
        <p:sp>
          <p:nvSpPr>
            <p:cNvPr id="293" name="Google Shape;293;p11"/>
            <p:cNvSpPr/>
            <p:nvPr/>
          </p:nvSpPr>
          <p:spPr>
            <a:xfrm>
              <a:off x="7837501" y="1415075"/>
              <a:ext cx="3873482"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Select a participating cemetery your employees will raise funds for. </a:t>
              </a:r>
              <a:endParaRPr sz="1600" b="1" dirty="0">
                <a:solidFill>
                  <a:schemeClr val="dk1"/>
                </a:solidFill>
                <a:latin typeface="Calibri"/>
                <a:ea typeface="Calibri"/>
                <a:cs typeface="Calibri"/>
                <a:sym typeface="Calibri"/>
              </a:endParaRPr>
            </a:p>
          </p:txBody>
        </p:sp>
        <p:sp>
          <p:nvSpPr>
            <p:cNvPr id="294" name="Google Shape;294;p11">
              <a:extLst>
                <a:ext uri="{C183D7F6-B498-43B3-948B-1728B52AA6E4}">
                  <adec:decorative xmlns:adec="http://schemas.microsoft.com/office/drawing/2017/decorative" val="1"/>
                </a:ext>
              </a:extLst>
            </p:cNvPr>
            <p:cNvSpPr/>
            <p:nvPr/>
          </p:nvSpPr>
          <p:spPr>
            <a:xfrm>
              <a:off x="7837501" y="2270393"/>
              <a:ext cx="3873482"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Register your group online. </a:t>
              </a:r>
              <a:endParaRPr sz="1600" b="1">
                <a:solidFill>
                  <a:schemeClr val="dk1"/>
                </a:solidFill>
                <a:latin typeface="Calibri"/>
                <a:ea typeface="Calibri"/>
                <a:cs typeface="Calibri"/>
                <a:sym typeface="Calibri"/>
              </a:endParaRPr>
            </a:p>
          </p:txBody>
        </p:sp>
        <p:sp>
          <p:nvSpPr>
            <p:cNvPr id="295" name="Google Shape;295;p11"/>
            <p:cNvSpPr/>
            <p:nvPr/>
          </p:nvSpPr>
          <p:spPr>
            <a:xfrm>
              <a:off x="7837501" y="3208401"/>
              <a:ext cx="3873482"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Create your custom Sponsorship Page. </a:t>
              </a:r>
              <a:endParaRPr sz="1600" b="1">
                <a:solidFill>
                  <a:schemeClr val="dk1"/>
                </a:solidFill>
                <a:latin typeface="Calibri"/>
                <a:ea typeface="Calibri"/>
                <a:cs typeface="Calibri"/>
                <a:sym typeface="Calibri"/>
              </a:endParaRPr>
            </a:p>
          </p:txBody>
        </p:sp>
        <p:sp>
          <p:nvSpPr>
            <p:cNvPr id="296" name="Google Shape;296;p11"/>
            <p:cNvSpPr/>
            <p:nvPr/>
          </p:nvSpPr>
          <p:spPr>
            <a:xfrm>
              <a:off x="7837501" y="3995911"/>
              <a:ext cx="3873482"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Promote your Sponsorship Page. </a:t>
              </a:r>
              <a:endParaRPr sz="1600" b="1">
                <a:solidFill>
                  <a:schemeClr val="dk1"/>
                </a:solidFill>
                <a:latin typeface="Calibri"/>
                <a:ea typeface="Calibri"/>
                <a:cs typeface="Calibri"/>
                <a:sym typeface="Calibri"/>
              </a:endParaRPr>
            </a:p>
          </p:txBody>
        </p:sp>
        <p:sp>
          <p:nvSpPr>
            <p:cNvPr id="303" name="Google Shape;303;p11"/>
            <p:cNvSpPr/>
            <p:nvPr/>
          </p:nvSpPr>
          <p:spPr>
            <a:xfrm>
              <a:off x="7837501" y="4717520"/>
              <a:ext cx="3873482"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Host fundraising events in your community! </a:t>
              </a:r>
              <a:endParaRPr sz="1600" b="1">
                <a:solidFill>
                  <a:schemeClr val="dk1"/>
                </a:solidFill>
                <a:latin typeface="Calibri"/>
                <a:ea typeface="Calibri"/>
                <a:cs typeface="Calibri"/>
                <a:sym typeface="Calibri"/>
              </a:endParaRPr>
            </a:p>
          </p:txBody>
        </p:sp>
        <p:sp>
          <p:nvSpPr>
            <p:cNvPr id="304" name="Google Shape;304;p11"/>
            <p:cNvSpPr/>
            <p:nvPr/>
          </p:nvSpPr>
          <p:spPr>
            <a:xfrm>
              <a:off x="7837501" y="5505030"/>
              <a:ext cx="3873482"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Fundraising can be done year-round! </a:t>
              </a:r>
              <a:endParaRPr sz="1600" b="1">
                <a:solidFill>
                  <a:schemeClr val="dk1"/>
                </a:solidFill>
                <a:latin typeface="Calibri"/>
                <a:ea typeface="Calibri"/>
                <a:cs typeface="Calibri"/>
                <a:sym typeface="Calibri"/>
              </a:endParaRPr>
            </a:p>
          </p:txBody>
        </p:sp>
      </p:grpSp>
      <p:sp>
        <p:nvSpPr>
          <p:cNvPr id="312" name="Google Shape;312;p11">
            <a:extLst>
              <a:ext uri="{C183D7F6-B498-43B3-948B-1728B52AA6E4}">
                <adec:decorative xmlns:adec="http://schemas.microsoft.com/office/drawing/2017/decorative" val="1"/>
              </a:ext>
            </a:extLst>
          </p:cNvPr>
          <p:cNvSpPr/>
          <p:nvPr/>
        </p:nvSpPr>
        <p:spPr>
          <a:xfrm>
            <a:off x="-190654" y="6028664"/>
            <a:ext cx="12215967" cy="1304029"/>
          </a:xfrm>
          <a:prstGeom prst="rect">
            <a:avLst/>
          </a:prstGeom>
          <a:solidFill>
            <a:srgbClr val="36602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291" name="Google Shape;291;p11"/>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Calibri"/>
                <a:ea typeface="Calibri"/>
                <a:cs typeface="Calibri"/>
                <a:sym typeface="Calibri"/>
              </a:rPr>
              <a:t>11</a:t>
            </a:fld>
            <a:endParaRPr>
              <a:solidFill>
                <a:srgbClr val="FFFFFF"/>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12"/>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6602E"/>
              </a:buClr>
              <a:buSzPts val="4400"/>
              <a:buNone/>
            </a:pPr>
            <a:r>
              <a:rPr lang="en-US" dirty="0">
                <a:solidFill>
                  <a:srgbClr val="36602E"/>
                </a:solidFill>
              </a:rPr>
              <a:t>Resources</a:t>
            </a:r>
            <a:endParaRPr dirty="0"/>
          </a:p>
        </p:txBody>
      </p:sp>
      <p:sp>
        <p:nvSpPr>
          <p:cNvPr id="2" name="Title 1">
            <a:extLst>
              <a:ext uri="{FF2B5EF4-FFF2-40B4-BE49-F238E27FC236}">
                <a16:creationId xmlns:a16="http://schemas.microsoft.com/office/drawing/2014/main" id="{C41660DD-5880-4310-9822-8131EB2AA80E}"/>
              </a:ext>
            </a:extLst>
          </p:cNvPr>
          <p:cNvSpPr>
            <a:spLocks noGrp="1"/>
          </p:cNvSpPr>
          <p:nvPr>
            <p:ph type="title" idx="4294967295"/>
          </p:nvPr>
        </p:nvSpPr>
        <p:spPr>
          <a:xfrm>
            <a:off x="838200" y="365125"/>
            <a:ext cx="3505200" cy="104775"/>
          </a:xfrm>
        </p:spPr>
        <p:txBody>
          <a:bodyPr>
            <a:normAutofit fontScale="90000"/>
          </a:bodyPr>
          <a:lstStyle/>
          <a:p>
            <a:pPr rtl="0"/>
            <a:r>
              <a:rPr lang="en-US" sz="9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Resources</a:t>
            </a:r>
            <a:endParaRPr lang="en-US" sz="900" dirty="0">
              <a:solidFill>
                <a:schemeClr val="bg1"/>
              </a:solidFill>
              <a:effectLst/>
            </a:endParaRPr>
          </a:p>
          <a:p>
            <a:endParaRPr lang="en-US" dirty="0"/>
          </a:p>
        </p:txBody>
      </p:sp>
      <p:sp>
        <p:nvSpPr>
          <p:cNvPr id="319" name="Google Shape;319;p12"/>
          <p:cNvSpPr txBox="1">
            <a:spLocks noGrp="1"/>
          </p:cNvSpPr>
          <p:nvPr>
            <p:ph type="body" idx="2"/>
          </p:nvPr>
        </p:nvSpPr>
        <p:spPr>
          <a:xfrm>
            <a:off x="522368" y="1256190"/>
            <a:ext cx="5336222" cy="497427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WAA has Regional Location and Sponsorship Group Liaisons available to aid volunteers throughout the country as need.  </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WAA also offers tools and templates to help promote group involvement and informational materials for Groups to use when speaking with the public about WAA. </a:t>
            </a:r>
            <a:endParaRPr dirty="0"/>
          </a:p>
        </p:txBody>
      </p:sp>
      <p:pic>
        <p:nvPicPr>
          <p:cNvPr id="320" name="Google Shape;320;p12" descr="Diagram, region map&#10;&#10;"/>
          <p:cNvPicPr preferRelativeResize="0"/>
          <p:nvPr/>
        </p:nvPicPr>
        <p:blipFill rotWithShape="1">
          <a:blip r:embed="rId3">
            <a:alphaModFix/>
          </a:blip>
          <a:srcRect/>
          <a:stretch/>
        </p:blipFill>
        <p:spPr>
          <a:xfrm>
            <a:off x="6347771" y="1591643"/>
            <a:ext cx="5307934" cy="4516688"/>
          </a:xfrm>
          <a:prstGeom prst="rect">
            <a:avLst/>
          </a:prstGeom>
          <a:noFill/>
          <a:ln w="228600" cap="sq" cmpd="thickThin">
            <a:solidFill>
              <a:srgbClr val="385623"/>
            </a:solidFill>
            <a:prstDash val="solid"/>
            <a:miter lim="800000"/>
            <a:headEnd type="none" w="sm" len="sm"/>
            <a:tailEnd type="none" w="sm" len="sm"/>
          </a:ln>
        </p:spPr>
      </p:pic>
      <p:sp>
        <p:nvSpPr>
          <p:cNvPr id="317" name="Google Shape;317;p12"/>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libri"/>
                <a:ea typeface="Calibri"/>
                <a:cs typeface="Calibri"/>
                <a:sym typeface="Calibri"/>
              </a:rPr>
              <a:t>12</a:t>
            </a:fld>
            <a:endParaRPr>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13"/>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6602E"/>
              </a:buClr>
              <a:buSzPts val="4400"/>
              <a:buNone/>
            </a:pPr>
            <a:r>
              <a:rPr lang="en-US" dirty="0">
                <a:solidFill>
                  <a:srgbClr val="36602E"/>
                </a:solidFill>
              </a:rPr>
              <a:t>2021 Notable Events</a:t>
            </a:r>
            <a:endParaRPr dirty="0"/>
          </a:p>
        </p:txBody>
      </p:sp>
      <p:sp>
        <p:nvSpPr>
          <p:cNvPr id="2" name="Title 1">
            <a:extLst>
              <a:ext uri="{FF2B5EF4-FFF2-40B4-BE49-F238E27FC236}">
                <a16:creationId xmlns:a16="http://schemas.microsoft.com/office/drawing/2014/main" id="{4AB1CAA9-154B-4FDC-9F3F-CB62E8071690}"/>
              </a:ext>
            </a:extLst>
          </p:cNvPr>
          <p:cNvSpPr>
            <a:spLocks noGrp="1"/>
          </p:cNvSpPr>
          <p:nvPr>
            <p:ph type="title" idx="4294967295"/>
          </p:nvPr>
        </p:nvSpPr>
        <p:spPr>
          <a:xfrm>
            <a:off x="838200" y="365125"/>
            <a:ext cx="6121400" cy="66675"/>
          </a:xfrm>
        </p:spPr>
        <p:txBody>
          <a:bodyPr>
            <a:normAutofit fontScale="90000"/>
          </a:bodyPr>
          <a:lstStyle/>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2021 Notable Events</a:t>
            </a:r>
            <a:endParaRPr lang="en-US" sz="800" dirty="0">
              <a:solidFill>
                <a:schemeClr val="bg1"/>
              </a:solidFill>
              <a:effectLst/>
            </a:endParaRPr>
          </a:p>
          <a:p>
            <a:endParaRPr lang="en-US" dirty="0"/>
          </a:p>
        </p:txBody>
      </p:sp>
      <p:sp>
        <p:nvSpPr>
          <p:cNvPr id="327" name="Google Shape;327;p13"/>
          <p:cNvSpPr txBox="1">
            <a:spLocks noGrp="1"/>
          </p:cNvSpPr>
          <p:nvPr>
            <p:ph type="body" idx="2"/>
          </p:nvPr>
        </p:nvSpPr>
        <p:spPr>
          <a:xfrm>
            <a:off x="719138" y="1411288"/>
            <a:ext cx="11269662" cy="4808537"/>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Clr>
                <a:schemeClr val="dk1"/>
              </a:buClr>
              <a:buSzPts val="2400"/>
              <a:buNone/>
            </a:pPr>
            <a:endParaRPr sz="2400" dirty="0"/>
          </a:p>
          <a:p>
            <a:pPr marL="228600" lvl="0" indent="-228600" algn="l" rtl="0">
              <a:lnSpc>
                <a:spcPct val="100000"/>
              </a:lnSpc>
              <a:spcBef>
                <a:spcPts val="0"/>
              </a:spcBef>
              <a:spcAft>
                <a:spcPts val="0"/>
              </a:spcAft>
              <a:buClr>
                <a:schemeClr val="dk1"/>
              </a:buClr>
              <a:buSzPts val="2400"/>
              <a:buChar char="•"/>
            </a:pPr>
            <a:r>
              <a:rPr lang="en-US" sz="2400" b="1" dirty="0"/>
              <a:t>SUNDAY, DECEMBER 12, 2021</a:t>
            </a:r>
            <a:endParaRPr sz="2400" b="1" dirty="0"/>
          </a:p>
          <a:p>
            <a:pPr marL="685800" lvl="1" indent="-228600" algn="l" rtl="0">
              <a:lnSpc>
                <a:spcPct val="100000"/>
              </a:lnSpc>
              <a:spcBef>
                <a:spcPts val="0"/>
              </a:spcBef>
              <a:spcAft>
                <a:spcPts val="0"/>
              </a:spcAft>
              <a:buClr>
                <a:schemeClr val="dk1"/>
              </a:buClr>
              <a:buSzPts val="2400"/>
              <a:buChar char="•"/>
            </a:pPr>
            <a:r>
              <a:rPr lang="en-US" dirty="0"/>
              <a:t>Convoy departs from Harrington, Maine</a:t>
            </a:r>
            <a:endParaRPr dirty="0"/>
          </a:p>
          <a:p>
            <a:pPr marL="228600" lvl="0" indent="-76200" algn="l" rtl="0">
              <a:lnSpc>
                <a:spcPct val="100000"/>
              </a:lnSpc>
              <a:spcBef>
                <a:spcPts val="0"/>
              </a:spcBef>
              <a:spcAft>
                <a:spcPts val="0"/>
              </a:spcAft>
              <a:buClr>
                <a:schemeClr val="dk1"/>
              </a:buClr>
              <a:buSzPts val="2400"/>
              <a:buNone/>
            </a:pPr>
            <a:endParaRPr sz="2400" dirty="0"/>
          </a:p>
          <a:p>
            <a:pPr marL="228600" lvl="0" indent="-228600" algn="l" rtl="0">
              <a:lnSpc>
                <a:spcPct val="100000"/>
              </a:lnSpc>
              <a:spcBef>
                <a:spcPts val="0"/>
              </a:spcBef>
              <a:spcAft>
                <a:spcPts val="0"/>
              </a:spcAft>
              <a:buClr>
                <a:schemeClr val="dk1"/>
              </a:buClr>
              <a:buSzPts val="2400"/>
              <a:buChar char="•"/>
            </a:pPr>
            <a:r>
              <a:rPr lang="en-US" sz="2400" b="1" dirty="0"/>
              <a:t>FRIDAY, DECEMBER 17, 2021</a:t>
            </a:r>
            <a:endParaRPr sz="2400" b="1" dirty="0"/>
          </a:p>
          <a:p>
            <a:pPr marL="685800" lvl="1" indent="-228600" algn="l" rtl="0">
              <a:lnSpc>
                <a:spcPct val="100000"/>
              </a:lnSpc>
              <a:spcBef>
                <a:spcPts val="0"/>
              </a:spcBef>
              <a:spcAft>
                <a:spcPts val="0"/>
              </a:spcAft>
              <a:buClr>
                <a:schemeClr val="dk1"/>
              </a:buClr>
              <a:buSzPts val="2400"/>
              <a:buChar char="•"/>
            </a:pPr>
            <a:r>
              <a:rPr lang="en-US" dirty="0"/>
              <a:t>D.C. Welcome Reception &amp; Dinner</a:t>
            </a:r>
            <a:endParaRPr dirty="0"/>
          </a:p>
          <a:p>
            <a:pPr marL="228600" lvl="0" indent="-76200" algn="l" rtl="0">
              <a:lnSpc>
                <a:spcPct val="100000"/>
              </a:lnSpc>
              <a:spcBef>
                <a:spcPts val="0"/>
              </a:spcBef>
              <a:spcAft>
                <a:spcPts val="0"/>
              </a:spcAft>
              <a:buClr>
                <a:schemeClr val="dk1"/>
              </a:buClr>
              <a:buSzPts val="2400"/>
              <a:buNone/>
            </a:pPr>
            <a:endParaRPr sz="2400" dirty="0"/>
          </a:p>
          <a:p>
            <a:pPr marL="228600" lvl="0" indent="-228600" algn="l" rtl="0">
              <a:lnSpc>
                <a:spcPct val="100000"/>
              </a:lnSpc>
              <a:spcBef>
                <a:spcPts val="0"/>
              </a:spcBef>
              <a:spcAft>
                <a:spcPts val="0"/>
              </a:spcAft>
              <a:buClr>
                <a:schemeClr val="dk1"/>
              </a:buClr>
              <a:buSzPts val="2400"/>
              <a:buChar char="•"/>
            </a:pPr>
            <a:r>
              <a:rPr lang="en-US" sz="2400" b="1" dirty="0"/>
              <a:t>SATURDAY, DECEMBER 18, 2021</a:t>
            </a:r>
            <a:endParaRPr sz="2400" b="1" dirty="0"/>
          </a:p>
          <a:p>
            <a:pPr marL="685800" lvl="1" indent="-228600" algn="l" rtl="0">
              <a:lnSpc>
                <a:spcPct val="100000"/>
              </a:lnSpc>
              <a:spcBef>
                <a:spcPts val="0"/>
              </a:spcBef>
              <a:spcAft>
                <a:spcPts val="0"/>
              </a:spcAft>
              <a:buClr>
                <a:schemeClr val="dk1"/>
              </a:buClr>
              <a:buSzPts val="2400"/>
              <a:buChar char="•"/>
            </a:pPr>
            <a:r>
              <a:rPr lang="en-US" dirty="0"/>
              <a:t>National Wreaths Across America Day</a:t>
            </a:r>
            <a:endParaRPr dirty="0"/>
          </a:p>
          <a:p>
            <a:pPr marL="228600" lvl="0" indent="-76200" algn="l" rtl="0">
              <a:lnSpc>
                <a:spcPct val="100000"/>
              </a:lnSpc>
              <a:spcBef>
                <a:spcPts val="0"/>
              </a:spcBef>
              <a:spcAft>
                <a:spcPts val="0"/>
              </a:spcAft>
              <a:buClr>
                <a:schemeClr val="dk1"/>
              </a:buClr>
              <a:buSzPts val="2400"/>
              <a:buNone/>
            </a:pPr>
            <a:endParaRPr sz="2400" dirty="0"/>
          </a:p>
        </p:txBody>
      </p:sp>
      <p:pic>
        <p:nvPicPr>
          <p:cNvPr id="328" name="Google Shape;328;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234376" y="1696854"/>
            <a:ext cx="3811532" cy="3811532"/>
          </a:xfrm>
          <a:prstGeom prst="rect">
            <a:avLst/>
          </a:prstGeom>
          <a:noFill/>
          <a:ln>
            <a:noFill/>
          </a:ln>
        </p:spPr>
      </p:pic>
      <p:sp>
        <p:nvSpPr>
          <p:cNvPr id="325" name="Google Shape;325;p13"/>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Title 1">
            <a:extLst>
              <a:ext uri="{FF2B5EF4-FFF2-40B4-BE49-F238E27FC236}">
                <a16:creationId xmlns:a16="http://schemas.microsoft.com/office/drawing/2014/main" id="{1C9F268A-4134-4A35-BDAC-EE3B920D696B}"/>
              </a:ext>
            </a:extLst>
          </p:cNvPr>
          <p:cNvSpPr>
            <a:spLocks noGrp="1"/>
          </p:cNvSpPr>
          <p:nvPr>
            <p:ph type="title" idx="4294967295"/>
          </p:nvPr>
        </p:nvSpPr>
        <p:spPr>
          <a:xfrm>
            <a:off x="838200" y="365125"/>
            <a:ext cx="4127500" cy="142875"/>
          </a:xfrm>
        </p:spPr>
        <p:txBody>
          <a:bodyPr>
            <a:normAutofit fontScale="90000"/>
          </a:bodyPr>
          <a:lstStyle/>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Contact Information</a:t>
            </a:r>
            <a:endParaRPr lang="en-US" sz="800" dirty="0">
              <a:solidFill>
                <a:schemeClr val="bg1"/>
              </a:solidFill>
              <a:effectLst/>
            </a:endParaRPr>
          </a:p>
          <a:p>
            <a:endParaRPr lang="en-US" dirty="0"/>
          </a:p>
        </p:txBody>
      </p:sp>
      <p:sp>
        <p:nvSpPr>
          <p:cNvPr id="333" name="Google Shape;333;p14"/>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6602E"/>
              </a:buClr>
              <a:buSzPts val="4400"/>
              <a:buNone/>
            </a:pPr>
            <a:r>
              <a:rPr lang="en-US" dirty="0">
                <a:solidFill>
                  <a:srgbClr val="36602E"/>
                </a:solidFill>
              </a:rPr>
              <a:t>Contact Information</a:t>
            </a:r>
            <a:endParaRPr dirty="0"/>
          </a:p>
        </p:txBody>
      </p:sp>
      <p:sp>
        <p:nvSpPr>
          <p:cNvPr id="339" name="Google Shape;339;p14"/>
          <p:cNvSpPr/>
          <p:nvPr/>
        </p:nvSpPr>
        <p:spPr>
          <a:xfrm>
            <a:off x="624199" y="1655711"/>
            <a:ext cx="4776476" cy="258532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dirty="0">
                <a:solidFill>
                  <a:srgbClr val="36602E"/>
                </a:solidFill>
                <a:latin typeface="Calibri"/>
                <a:ea typeface="Calibri"/>
                <a:cs typeface="Calibri"/>
                <a:sym typeface="Calibri"/>
              </a:rPr>
              <a:t>Director of Military and Veteran Outreach</a:t>
            </a:r>
            <a:endParaRPr sz="2400" b="1" dirty="0">
              <a:solidFill>
                <a:srgbClr val="36602E"/>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Joe Reagan</a:t>
            </a:r>
            <a:endParaRPr dirty="0"/>
          </a:p>
          <a:p>
            <a:pPr marL="0" marR="0" lvl="0" indent="0" algn="l" rtl="0">
              <a:spcBef>
                <a:spcPts val="0"/>
              </a:spcBef>
              <a:spcAft>
                <a:spcPts val="0"/>
              </a:spcAft>
              <a:buNone/>
            </a:pPr>
            <a:r>
              <a:rPr lang="en-US" sz="2000" u="sng" dirty="0">
                <a:solidFill>
                  <a:srgbClr val="1E427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jreagan@wreathsacrossamerica.org</a:t>
            </a:r>
            <a:endParaRPr sz="2000" u="sng" dirty="0">
              <a:solidFill>
                <a:srgbClr val="1E4273"/>
              </a:solidFill>
              <a:latin typeface="Calibri"/>
              <a:ea typeface="Calibri"/>
              <a:cs typeface="Calibri"/>
              <a:sym typeface="Calibri"/>
            </a:endParaRPr>
          </a:p>
          <a:p>
            <a:pPr marL="0" marR="0" lvl="0" indent="0" algn="l" rtl="0">
              <a:spcBef>
                <a:spcPts val="0"/>
              </a:spcBef>
              <a:spcAft>
                <a:spcPts val="0"/>
              </a:spcAft>
              <a:buNone/>
            </a:pPr>
            <a:endParaRPr sz="2000" u="sng" dirty="0">
              <a:solidFill>
                <a:srgbClr val="1E4273"/>
              </a:solidFill>
              <a:latin typeface="Calibri"/>
              <a:ea typeface="Calibri"/>
              <a:cs typeface="Calibri"/>
              <a:sym typeface="Calibri"/>
            </a:endParaRPr>
          </a:p>
          <a:p>
            <a:pPr marL="0" marR="0" lvl="0" indent="0" algn="l" rtl="0">
              <a:spcBef>
                <a:spcPts val="0"/>
              </a:spcBef>
              <a:spcAft>
                <a:spcPts val="0"/>
              </a:spcAft>
              <a:buNone/>
            </a:pPr>
            <a:endParaRPr sz="2000" u="sng" dirty="0">
              <a:solidFill>
                <a:srgbClr val="1E4273"/>
              </a:solidFill>
              <a:latin typeface="Calibri"/>
              <a:ea typeface="Calibri"/>
              <a:cs typeface="Calibri"/>
              <a:sym typeface="Calibri"/>
            </a:endParaRPr>
          </a:p>
          <a:p>
            <a:pPr marL="0" marR="0" lvl="0" indent="0" algn="l" rtl="0">
              <a:spcBef>
                <a:spcPts val="0"/>
              </a:spcBef>
              <a:spcAft>
                <a:spcPts val="0"/>
              </a:spcAft>
              <a:buNone/>
            </a:pPr>
            <a:endParaRPr sz="2000" u="sng" dirty="0">
              <a:solidFill>
                <a:srgbClr val="1E4273"/>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335" name="Google Shape;335;p14">
            <a:extLst>
              <a:ext uri="{C183D7F6-B498-43B3-948B-1728B52AA6E4}">
                <adec:decorative xmlns:adec="http://schemas.microsoft.com/office/drawing/2017/decorative" val="1"/>
              </a:ext>
            </a:extLst>
          </p:cNvPr>
          <p:cNvSpPr/>
          <p:nvPr/>
        </p:nvSpPr>
        <p:spPr>
          <a:xfrm>
            <a:off x="7706360" y="1753496"/>
            <a:ext cx="242818" cy="225152"/>
          </a:xfrm>
          <a:custGeom>
            <a:avLst/>
            <a:gdLst/>
            <a:ahLst/>
            <a:cxnLst/>
            <a:rect l="l" t="t" r="r" b="b"/>
            <a:pathLst>
              <a:path w="21600" h="21600" extrusionOk="0">
                <a:moveTo>
                  <a:pt x="0" y="10800"/>
                </a:moveTo>
                <a:lnTo>
                  <a:pt x="10800" y="21600"/>
                </a:lnTo>
                <a:lnTo>
                  <a:pt x="21600" y="10800"/>
                </a:lnTo>
                <a:lnTo>
                  <a:pt x="10800" y="0"/>
                </a:lnTo>
                <a:close/>
              </a:path>
            </a:pathLst>
          </a:custGeom>
          <a:solidFill>
            <a:srgbClr val="DC1F2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336" name="Google Shape;336;p14">
            <a:extLst>
              <a:ext uri="{C183D7F6-B498-43B3-948B-1728B52AA6E4}">
                <adec:decorative xmlns:adec="http://schemas.microsoft.com/office/drawing/2017/decorative" val="1"/>
              </a:ext>
            </a:extLst>
          </p:cNvPr>
          <p:cNvSpPr/>
          <p:nvPr/>
        </p:nvSpPr>
        <p:spPr>
          <a:xfrm>
            <a:off x="7706360" y="2753497"/>
            <a:ext cx="242816" cy="225152"/>
          </a:xfrm>
          <a:custGeom>
            <a:avLst/>
            <a:gdLst/>
            <a:ahLst/>
            <a:cxnLst/>
            <a:rect l="l" t="t" r="r" b="b"/>
            <a:pathLst>
              <a:path w="21600" h="21600" extrusionOk="0">
                <a:moveTo>
                  <a:pt x="0" y="10800"/>
                </a:moveTo>
                <a:lnTo>
                  <a:pt x="10800" y="21600"/>
                </a:lnTo>
                <a:lnTo>
                  <a:pt x="21600" y="10800"/>
                </a:lnTo>
                <a:lnTo>
                  <a:pt x="10800" y="0"/>
                </a:lnTo>
                <a:close/>
              </a:path>
            </a:pathLst>
          </a:custGeom>
          <a:solidFill>
            <a:srgbClr val="3F8D3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337" name="Google Shape;337;p14">
            <a:extLst>
              <a:ext uri="{C183D7F6-B498-43B3-948B-1728B52AA6E4}">
                <adec:decorative xmlns:adec="http://schemas.microsoft.com/office/drawing/2017/decorative" val="1"/>
              </a:ext>
            </a:extLst>
          </p:cNvPr>
          <p:cNvSpPr/>
          <p:nvPr/>
        </p:nvSpPr>
        <p:spPr>
          <a:xfrm>
            <a:off x="7706360" y="3843964"/>
            <a:ext cx="242816" cy="225151"/>
          </a:xfrm>
          <a:custGeom>
            <a:avLst/>
            <a:gdLst/>
            <a:ahLst/>
            <a:cxnLst/>
            <a:rect l="l" t="t" r="r" b="b"/>
            <a:pathLst>
              <a:path w="21600" h="21600" extrusionOk="0">
                <a:moveTo>
                  <a:pt x="0" y="10800"/>
                </a:moveTo>
                <a:lnTo>
                  <a:pt x="10800" y="21600"/>
                </a:lnTo>
                <a:lnTo>
                  <a:pt x="21600" y="10800"/>
                </a:lnTo>
                <a:lnTo>
                  <a:pt x="10800" y="0"/>
                </a:ln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334" name="Google Shape;334;p14"/>
          <p:cNvSpPr/>
          <p:nvPr/>
        </p:nvSpPr>
        <p:spPr>
          <a:xfrm>
            <a:off x="8034649" y="1731911"/>
            <a:ext cx="3664591" cy="378565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a:solidFill>
                  <a:srgbClr val="DC1F28"/>
                </a:solidFill>
                <a:latin typeface="Calibri"/>
                <a:ea typeface="Calibri"/>
                <a:cs typeface="Calibri"/>
                <a:sym typeface="Calibri"/>
              </a:rPr>
              <a:t>Address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Maine office (Headquarters)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4 Point St, Columbia Falls, ME 04623</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3F8D3E"/>
                </a:solidFill>
                <a:latin typeface="Calibri"/>
                <a:ea typeface="Calibri"/>
                <a:cs typeface="Calibri"/>
                <a:sym typeface="Calibri"/>
              </a:rPr>
              <a:t>Phone &amp; Email</a:t>
            </a:r>
            <a:endParaRPr sz="1800" b="1">
              <a:solidFill>
                <a:srgbClr val="3F8D3E"/>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HQ Phone : (877) 385-9504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Email: </a:t>
            </a:r>
            <a:r>
              <a:rPr lang="en-US" sz="1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info@wreathsacrossamerica.org</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595959"/>
                </a:solidFill>
                <a:latin typeface="Calibri"/>
                <a:ea typeface="Calibri"/>
                <a:cs typeface="Calibri"/>
                <a:sym typeface="Calibri"/>
              </a:rPr>
              <a:t>Social Media</a:t>
            </a:r>
            <a:endParaRPr/>
          </a:p>
          <a:p>
            <a:pPr marL="0" marR="0" lvl="0" indent="0" algn="l" rtl="0">
              <a:spcBef>
                <a:spcPts val="0"/>
              </a:spcBef>
              <a:spcAft>
                <a:spcPts val="0"/>
              </a:spcAft>
              <a:buNone/>
            </a:pPr>
            <a:r>
              <a:rPr lang="en-US" sz="1600" u="sng">
                <a:solidFill>
                  <a:srgbClr val="1E4273"/>
                </a:solidFill>
                <a:latin typeface="Calibri"/>
                <a:ea typeface="Calibri"/>
                <a:cs typeface="Calibri"/>
                <a:sym typeface="Calibri"/>
              </a:rPr>
              <a:t>facebook.com/wreathsacrossamerica</a:t>
            </a:r>
            <a:endParaRPr sz="1600" u="sng">
              <a:solidFill>
                <a:srgbClr val="1E4273"/>
              </a:solidFill>
              <a:latin typeface="Calibri"/>
              <a:ea typeface="Calibri"/>
              <a:cs typeface="Calibri"/>
              <a:sym typeface="Calibri"/>
            </a:endParaRPr>
          </a:p>
          <a:p>
            <a:pPr marL="0" marR="0" lvl="0" indent="0" algn="l" rtl="0">
              <a:spcBef>
                <a:spcPts val="0"/>
              </a:spcBef>
              <a:spcAft>
                <a:spcPts val="0"/>
              </a:spcAft>
              <a:buNone/>
            </a:pPr>
            <a:r>
              <a:rPr lang="en-US" sz="1600" u="sng">
                <a:solidFill>
                  <a:srgbClr val="1E4273"/>
                </a:solidFill>
                <a:latin typeface="Calibri"/>
                <a:ea typeface="Calibri"/>
                <a:cs typeface="Calibri"/>
                <a:sym typeface="Calibri"/>
              </a:rPr>
              <a:t>twitter.com/wreathsacrossamerica</a:t>
            </a:r>
            <a:endParaRPr sz="1600" u="sng">
              <a:solidFill>
                <a:srgbClr val="1E4273"/>
              </a:solidFill>
              <a:latin typeface="Calibri"/>
              <a:ea typeface="Calibri"/>
              <a:cs typeface="Calibri"/>
              <a:sym typeface="Calibri"/>
            </a:endParaRPr>
          </a:p>
          <a:p>
            <a:pPr marL="0" marR="0" lvl="0" indent="0" algn="l" rtl="0">
              <a:spcBef>
                <a:spcPts val="0"/>
              </a:spcBef>
              <a:spcAft>
                <a:spcPts val="0"/>
              </a:spcAft>
              <a:buNone/>
            </a:pPr>
            <a:r>
              <a:rPr lang="en-US" sz="1600" u="sng">
                <a:solidFill>
                  <a:srgbClr val="1E4273"/>
                </a:solidFill>
                <a:latin typeface="Calibri"/>
                <a:ea typeface="Calibri"/>
                <a:cs typeface="Calibri"/>
                <a:sym typeface="Calibri"/>
              </a:rPr>
              <a:t>youtube.com/wreathsacrossamerica</a:t>
            </a:r>
            <a:endParaRPr sz="1600" u="sng">
              <a:solidFill>
                <a:srgbClr val="1E4273"/>
              </a:solidFill>
              <a:latin typeface="Calibri"/>
              <a:ea typeface="Calibri"/>
              <a:cs typeface="Calibri"/>
              <a:sym typeface="Calibri"/>
            </a:endParaRPr>
          </a:p>
          <a:p>
            <a:pPr marL="0" marR="0" lvl="0" indent="0" algn="l" rtl="0">
              <a:spcBef>
                <a:spcPts val="0"/>
              </a:spcBef>
              <a:spcAft>
                <a:spcPts val="0"/>
              </a:spcAft>
              <a:buNone/>
            </a:pPr>
            <a:endParaRPr sz="1600" u="sng">
              <a:solidFill>
                <a:srgbClr val="1E4273"/>
              </a:solidFill>
              <a:latin typeface="Calibri"/>
              <a:ea typeface="Calibri"/>
              <a:cs typeface="Calibri"/>
              <a:sym typeface="Calibri"/>
            </a:endParaRPr>
          </a:p>
          <a:p>
            <a:pPr marL="0" marR="0" lvl="0" indent="0" algn="l" rtl="0">
              <a:spcBef>
                <a:spcPts val="0"/>
              </a:spcBef>
              <a:spcAft>
                <a:spcPts val="0"/>
              </a:spcAft>
              <a:buNone/>
            </a:pPr>
            <a:endParaRPr sz="1600" u="sng">
              <a:solidFill>
                <a:srgbClr val="1E4273"/>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338" name="Google Shape;338;p14"/>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6" name="Title 5">
            <a:extLst>
              <a:ext uri="{FF2B5EF4-FFF2-40B4-BE49-F238E27FC236}">
                <a16:creationId xmlns:a16="http://schemas.microsoft.com/office/drawing/2014/main" id="{F414821B-2F03-420E-8253-0F9155A8CC3A}"/>
              </a:ext>
            </a:extLst>
          </p:cNvPr>
          <p:cNvSpPr>
            <a:spLocks noGrp="1"/>
          </p:cNvSpPr>
          <p:nvPr>
            <p:ph type="title" idx="4294967295"/>
          </p:nvPr>
        </p:nvSpPr>
        <p:spPr/>
        <p:txBody>
          <a:bodyPr/>
          <a:lstStyle/>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Thanks for Your Time</a:t>
            </a:r>
            <a:endParaRPr lang="en-US" sz="800" dirty="0">
              <a:solidFill>
                <a:schemeClr val="bg1"/>
              </a:solidFill>
              <a:effectLst/>
            </a:endParaRPr>
          </a:p>
          <a:p>
            <a:endParaRPr lang="en-US" dirty="0"/>
          </a:p>
        </p:txBody>
      </p:sp>
      <p:sp>
        <p:nvSpPr>
          <p:cNvPr id="352" name="Google Shape;352;p15" descr="Thanks for your time"/>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6602E"/>
              </a:buClr>
              <a:buSzPts val="4400"/>
              <a:buNone/>
            </a:pPr>
            <a:r>
              <a:rPr lang="en-US" dirty="0">
                <a:solidFill>
                  <a:srgbClr val="36602E"/>
                </a:solidFill>
              </a:rPr>
              <a:t>Thanks for Your Time</a:t>
            </a:r>
            <a:endParaRPr lang="en-US" dirty="0"/>
          </a:p>
        </p:txBody>
      </p:sp>
      <p:grpSp>
        <p:nvGrpSpPr>
          <p:cNvPr id="7" name="Group 6" descr="Picture of wreaths on gravesites">
            <a:extLst>
              <a:ext uri="{FF2B5EF4-FFF2-40B4-BE49-F238E27FC236}">
                <a16:creationId xmlns:a16="http://schemas.microsoft.com/office/drawing/2014/main" id="{20F0AE79-E50D-45D6-AEB0-F0C90E0A8083}"/>
              </a:ext>
            </a:extLst>
          </p:cNvPr>
          <p:cNvGrpSpPr/>
          <p:nvPr/>
        </p:nvGrpSpPr>
        <p:grpSpPr>
          <a:xfrm>
            <a:off x="-3535337" y="1131782"/>
            <a:ext cx="19266892" cy="5408609"/>
            <a:chOff x="-3535337" y="1131782"/>
            <a:chExt cx="19266892" cy="5408609"/>
          </a:xfrm>
        </p:grpSpPr>
        <p:sp>
          <p:nvSpPr>
            <p:cNvPr id="344" name="Google Shape;344;p15">
              <a:extLst>
                <a:ext uri="{C183D7F6-B498-43B3-948B-1728B52AA6E4}">
                  <adec:decorative xmlns:adec="http://schemas.microsoft.com/office/drawing/2017/decorative" val="1"/>
                </a:ext>
              </a:extLst>
            </p:cNvPr>
            <p:cNvSpPr/>
            <p:nvPr/>
          </p:nvSpPr>
          <p:spPr>
            <a:xfrm>
              <a:off x="-3535337" y="1150249"/>
              <a:ext cx="19266892" cy="5390142"/>
            </a:xfrm>
            <a:prstGeom prst="rect">
              <a:avLst/>
            </a:prstGeom>
            <a:blipFill rotWithShape="1">
              <a:blip r:embed="rId3">
                <a:alphaModFix/>
              </a:blip>
              <a:stretch>
                <a:fillRect t="-55071" b="-5506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4" name="Google Shape;354;p15">
              <a:extLst>
                <a:ext uri="{C183D7F6-B498-43B3-948B-1728B52AA6E4}">
                  <adec:decorative xmlns:adec="http://schemas.microsoft.com/office/drawing/2017/decorative" val="1"/>
                </a:ext>
              </a:extLst>
            </p:cNvPr>
            <p:cNvSpPr/>
            <p:nvPr/>
          </p:nvSpPr>
          <p:spPr>
            <a:xfrm>
              <a:off x="3358653" y="1131782"/>
              <a:ext cx="5347503" cy="54086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55" name="Google Shape;355;p15" descr="Wreaths Across America Photo">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3832542" y="1676070"/>
            <a:ext cx="4446638" cy="4112012"/>
          </a:xfrm>
          <a:prstGeom prst="rect">
            <a:avLst/>
          </a:prstGeom>
          <a:noFill/>
          <a:ln>
            <a:noFill/>
          </a:ln>
        </p:spPr>
      </p:pic>
      <p:sp>
        <p:nvSpPr>
          <p:cNvPr id="353" name="Google Shape;353;p15"/>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1">
            <a:extLst>
              <a:ext uri="{FF2B5EF4-FFF2-40B4-BE49-F238E27FC236}">
                <a16:creationId xmlns:a16="http://schemas.microsoft.com/office/drawing/2014/main" id="{9B1904A9-57C3-4976-89FA-7807F6FD8BFB}"/>
              </a:ext>
            </a:extLst>
          </p:cNvPr>
          <p:cNvSpPr>
            <a:spLocks noGrp="1"/>
          </p:cNvSpPr>
          <p:nvPr>
            <p:ph type="title"/>
          </p:nvPr>
        </p:nvSpPr>
        <p:spPr>
          <a:xfrm>
            <a:off x="4230106" y="85852"/>
            <a:ext cx="1435100" cy="600075"/>
          </a:xfrm>
        </p:spPr>
        <p:txBody>
          <a:bodyPr>
            <a:normAutofit/>
          </a:bodyPr>
          <a:lstStyle/>
          <a:p>
            <a:r>
              <a:rPr lang="en-US" sz="800" dirty="0">
                <a:solidFill>
                  <a:schemeClr val="bg1"/>
                </a:solidFill>
              </a:rPr>
              <a:t>Wreaths Across</a:t>
            </a:r>
            <a:r>
              <a:rPr lang="en-US" sz="800" baseline="0" dirty="0">
                <a:solidFill>
                  <a:schemeClr val="bg1"/>
                </a:solidFill>
              </a:rPr>
              <a:t> America LTTL</a:t>
            </a:r>
            <a:endParaRPr lang="en-US" sz="800" dirty="0">
              <a:solidFill>
                <a:schemeClr val="bg1"/>
              </a:solidFill>
            </a:endParaRPr>
          </a:p>
        </p:txBody>
      </p:sp>
      <p:sp>
        <p:nvSpPr>
          <p:cNvPr id="74" name="Google Shape;74;p2">
            <a:extLst>
              <a:ext uri="{C183D7F6-B498-43B3-948B-1728B52AA6E4}">
                <adec:decorative xmlns:adec="http://schemas.microsoft.com/office/drawing/2017/decorative" val="1"/>
              </a:ext>
            </a:extLst>
          </p:cNvPr>
          <p:cNvSpPr/>
          <p:nvPr/>
        </p:nvSpPr>
        <p:spPr>
          <a:xfrm>
            <a:off x="-83127" y="-190005"/>
            <a:ext cx="2565070" cy="9084623"/>
          </a:xfrm>
          <a:prstGeom prst="rect">
            <a:avLst/>
          </a:prstGeom>
          <a:solidFill>
            <a:srgbClr val="366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
            <a:extLst>
              <a:ext uri="{C183D7F6-B498-43B3-948B-1728B52AA6E4}">
                <adec:decorative xmlns:adec="http://schemas.microsoft.com/office/drawing/2017/decorative" val="1"/>
              </a:ext>
            </a:extLst>
          </p:cNvPr>
          <p:cNvSpPr/>
          <p:nvPr/>
        </p:nvSpPr>
        <p:spPr>
          <a:xfrm rot="2404369">
            <a:off x="718856" y="-1425040"/>
            <a:ext cx="2565070" cy="2285011"/>
          </a:xfrm>
          <a:prstGeom prst="rect">
            <a:avLst/>
          </a:prstGeom>
          <a:solidFill>
            <a:srgbClr val="366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
            <a:extLst>
              <a:ext uri="{C183D7F6-B498-43B3-948B-1728B52AA6E4}">
                <adec:decorative xmlns:adec="http://schemas.microsoft.com/office/drawing/2017/decorative" val="1"/>
              </a:ext>
            </a:extLst>
          </p:cNvPr>
          <p:cNvSpPr/>
          <p:nvPr/>
        </p:nvSpPr>
        <p:spPr>
          <a:xfrm rot="-1043926">
            <a:off x="1857170" y="-170674"/>
            <a:ext cx="3218213" cy="8687629"/>
          </a:xfrm>
          <a:prstGeom prst="moon">
            <a:avLst>
              <a:gd name="adj" fmla="val 50000"/>
            </a:avLst>
          </a:prstGeom>
          <a:solidFill>
            <a:srgbClr val="DC1F2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
            <a:extLst>
              <a:ext uri="{C183D7F6-B498-43B3-948B-1728B52AA6E4}">
                <adec:decorative xmlns:adec="http://schemas.microsoft.com/office/drawing/2017/decorative" val="1"/>
              </a:ext>
            </a:extLst>
          </p:cNvPr>
          <p:cNvSpPr/>
          <p:nvPr/>
        </p:nvSpPr>
        <p:spPr>
          <a:xfrm rot="-784021">
            <a:off x="1187533" y="166255"/>
            <a:ext cx="3218213" cy="7350826"/>
          </a:xfrm>
          <a:prstGeom prst="moon">
            <a:avLst>
              <a:gd name="adj" fmla="val 50000"/>
            </a:avLst>
          </a:prstGeom>
          <a:solidFill>
            <a:srgbClr val="366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2">
            <a:extLst>
              <a:ext uri="{C183D7F6-B498-43B3-948B-1728B52AA6E4}">
                <adec:decorative xmlns:adec="http://schemas.microsoft.com/office/drawing/2017/decorative" val="1"/>
              </a:ext>
            </a:extLst>
          </p:cNvPr>
          <p:cNvSpPr/>
          <p:nvPr/>
        </p:nvSpPr>
        <p:spPr>
          <a:xfrm rot="2404369">
            <a:off x="1840509" y="6139817"/>
            <a:ext cx="2565070" cy="2285011"/>
          </a:xfrm>
          <a:prstGeom prst="rect">
            <a:avLst/>
          </a:prstGeom>
          <a:solidFill>
            <a:srgbClr val="366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 name="Google Shape;71;p2" descr="Wreaths Across America Live to their legacy"/>
          <p:cNvPicPr preferRelativeResize="0"/>
          <p:nvPr/>
        </p:nvPicPr>
        <p:blipFill rotWithShape="1">
          <a:blip r:embed="rId3">
            <a:alphaModFix/>
          </a:blip>
          <a:srcRect/>
          <a:stretch/>
        </p:blipFill>
        <p:spPr>
          <a:xfrm>
            <a:off x="4247954" y="568768"/>
            <a:ext cx="5050974" cy="5199626"/>
          </a:xfrm>
          <a:prstGeom prst="rect">
            <a:avLst/>
          </a:prstGeom>
          <a:noFill/>
          <a:ln>
            <a:noFill/>
          </a:ln>
        </p:spPr>
      </p:pic>
      <p:sp>
        <p:nvSpPr>
          <p:cNvPr id="77" name="Google Shape;77;p2">
            <a:extLst>
              <a:ext uri="{C183D7F6-B498-43B3-948B-1728B52AA6E4}">
                <adec:decorative xmlns:adec="http://schemas.microsoft.com/office/drawing/2017/decorative" val="1"/>
              </a:ext>
            </a:extLst>
          </p:cNvPr>
          <p:cNvSpPr/>
          <p:nvPr/>
        </p:nvSpPr>
        <p:spPr>
          <a:xfrm rot="10800000">
            <a:off x="9581715" y="-1493824"/>
            <a:ext cx="652705" cy="4011387"/>
          </a:xfrm>
          <a:custGeom>
            <a:avLst/>
            <a:gdLst/>
            <a:ahLst/>
            <a:cxnLst/>
            <a:rect l="l" t="t" r="r" b="b"/>
            <a:pathLst>
              <a:path w="740643" h="4011387" extrusionOk="0">
                <a:moveTo>
                  <a:pt x="3750" y="4011386"/>
                </a:moveTo>
                <a:cubicBezTo>
                  <a:pt x="3398" y="2998849"/>
                  <a:pt x="352" y="1333170"/>
                  <a:pt x="0" y="320633"/>
                </a:cubicBezTo>
                <a:lnTo>
                  <a:pt x="740643" y="0"/>
                </a:lnTo>
                <a:cubicBezTo>
                  <a:pt x="740292" y="1301503"/>
                  <a:pt x="739940" y="2709884"/>
                  <a:pt x="739589" y="4011387"/>
                </a:cubicBezTo>
                <a:lnTo>
                  <a:pt x="3750" y="4011386"/>
                </a:lnTo>
                <a:close/>
              </a:path>
            </a:pathLst>
          </a:custGeom>
          <a:solidFill>
            <a:srgbClr val="DC1F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8" name="Google Shape;78;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581717" y="2517565"/>
            <a:ext cx="1351832" cy="1351832"/>
          </a:xfrm>
          <a:prstGeom prst="rect">
            <a:avLst/>
          </a:prstGeom>
          <a:noFill/>
          <a:ln>
            <a:noFill/>
          </a:ln>
        </p:spPr>
      </p:pic>
      <p:sp>
        <p:nvSpPr>
          <p:cNvPr id="79" name="Google Shape;79;p2">
            <a:extLst>
              <a:ext uri="{C183D7F6-B498-43B3-948B-1728B52AA6E4}">
                <adec:decorative xmlns:adec="http://schemas.microsoft.com/office/drawing/2017/decorative" val="1"/>
              </a:ext>
            </a:extLst>
          </p:cNvPr>
          <p:cNvSpPr/>
          <p:nvPr/>
        </p:nvSpPr>
        <p:spPr>
          <a:xfrm rot="10800000" flipH="1">
            <a:off x="10317548" y="-1493823"/>
            <a:ext cx="616001" cy="4011387"/>
          </a:xfrm>
          <a:custGeom>
            <a:avLst/>
            <a:gdLst/>
            <a:ahLst/>
            <a:cxnLst/>
            <a:rect l="l" t="t" r="r" b="b"/>
            <a:pathLst>
              <a:path w="740643" h="4011387" extrusionOk="0">
                <a:moveTo>
                  <a:pt x="3750" y="4011386"/>
                </a:moveTo>
                <a:cubicBezTo>
                  <a:pt x="3398" y="2998849"/>
                  <a:pt x="352" y="1333170"/>
                  <a:pt x="0" y="320633"/>
                </a:cubicBezTo>
                <a:lnTo>
                  <a:pt x="740643" y="0"/>
                </a:lnTo>
                <a:cubicBezTo>
                  <a:pt x="740292" y="1301503"/>
                  <a:pt x="739940" y="2709884"/>
                  <a:pt x="739589" y="4011387"/>
                </a:cubicBezTo>
                <a:lnTo>
                  <a:pt x="3750" y="4011386"/>
                </a:lnTo>
                <a:close/>
              </a:path>
            </a:pathLst>
          </a:custGeom>
          <a:solidFill>
            <a:srgbClr val="366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4CCF9225-5532-4ACF-9BF3-3AEFCCEF6316}"/>
              </a:ext>
            </a:extLst>
          </p:cNvPr>
          <p:cNvSpPr>
            <a:spLocks noGrp="1"/>
          </p:cNvSpPr>
          <p:nvPr>
            <p:ph type="title"/>
          </p:nvPr>
        </p:nvSpPr>
        <p:spPr>
          <a:xfrm>
            <a:off x="838200" y="365125"/>
            <a:ext cx="1168400" cy="215373"/>
          </a:xfrm>
        </p:spPr>
        <p:txBody>
          <a:bodyPr>
            <a:normAutofit fontScale="90000"/>
          </a:bodyPr>
          <a:lstStyle/>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is </a:t>
            </a:r>
            <a:endParaRPr lang="en-US" sz="800" dirty="0">
              <a:solidFill>
                <a:schemeClr val="bg1"/>
              </a:solidFill>
              <a:effectLst/>
            </a:endParaRPr>
          </a:p>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Wreaths Across America?</a:t>
            </a:r>
            <a:endParaRPr lang="en-US" sz="800" dirty="0">
              <a:solidFill>
                <a:schemeClr val="bg1"/>
              </a:solidFill>
              <a:effectLst/>
            </a:endParaRPr>
          </a:p>
          <a:p>
            <a:endParaRPr lang="en-US" dirty="0"/>
          </a:p>
        </p:txBody>
      </p:sp>
      <p:sp>
        <p:nvSpPr>
          <p:cNvPr id="91" name="Google Shape;91;p3" descr="What is &#10;Wreaths Across America?&#10;"/>
          <p:cNvSpPr/>
          <p:nvPr/>
        </p:nvSpPr>
        <p:spPr>
          <a:xfrm>
            <a:off x="602598" y="884801"/>
            <a:ext cx="5132658" cy="107721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4400" b="0" dirty="0">
                <a:solidFill>
                  <a:srgbClr val="36602E"/>
                </a:solidFill>
                <a:latin typeface="Calibri"/>
                <a:ea typeface="Calibri"/>
                <a:cs typeface="Calibri"/>
                <a:sym typeface="Calibri"/>
              </a:rPr>
              <a:t>What is </a:t>
            </a:r>
            <a:endParaRPr dirty="0"/>
          </a:p>
          <a:p>
            <a:pPr marL="0" marR="0" lvl="0" indent="0" algn="l" rtl="0">
              <a:lnSpc>
                <a:spcPct val="80000"/>
              </a:lnSpc>
              <a:spcBef>
                <a:spcPts val="0"/>
              </a:spcBef>
              <a:spcAft>
                <a:spcPts val="0"/>
              </a:spcAft>
              <a:buNone/>
            </a:pPr>
            <a:r>
              <a:rPr lang="en-US" sz="3600" b="0" dirty="0">
                <a:solidFill>
                  <a:srgbClr val="36602E"/>
                </a:solidFill>
                <a:latin typeface="Calibri"/>
                <a:ea typeface="Calibri"/>
                <a:cs typeface="Calibri"/>
                <a:sym typeface="Calibri"/>
              </a:rPr>
              <a:t>Wreaths Across America?</a:t>
            </a:r>
            <a:endParaRPr dirty="0"/>
          </a:p>
        </p:txBody>
      </p:sp>
      <p:sp>
        <p:nvSpPr>
          <p:cNvPr id="92" name="Google Shape;92;p3">
            <a:extLst>
              <a:ext uri="{C183D7F6-B498-43B3-948B-1728B52AA6E4}">
                <adec:decorative xmlns:adec="http://schemas.microsoft.com/office/drawing/2017/decorative" val="1"/>
              </a:ext>
            </a:extLst>
          </p:cNvPr>
          <p:cNvSpPr/>
          <p:nvPr/>
        </p:nvSpPr>
        <p:spPr>
          <a:xfrm>
            <a:off x="700871" y="2258194"/>
            <a:ext cx="3474720" cy="104440"/>
          </a:xfrm>
          <a:prstGeom prst="rect">
            <a:avLst/>
          </a:prstGeom>
          <a:solidFill>
            <a:srgbClr val="DC1F2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rgbClr val="36602E"/>
              </a:solidFill>
              <a:latin typeface="Calibri"/>
              <a:ea typeface="Calibri"/>
              <a:cs typeface="Calibri"/>
              <a:sym typeface="Calibri"/>
            </a:endParaRPr>
          </a:p>
        </p:txBody>
      </p:sp>
      <p:sp>
        <p:nvSpPr>
          <p:cNvPr id="90" name="Google Shape;90;p3" descr="National nonprofit organization &#10;Founded in 2007 &#10;Continues to expand &#10;Annual wreath-laying ceremony at Arlington National Cemetery begun by Maine businessman Morrill Worcester in 1992. &#10;"/>
          <p:cNvSpPr/>
          <p:nvPr/>
        </p:nvSpPr>
        <p:spPr>
          <a:xfrm>
            <a:off x="412612" y="2792675"/>
            <a:ext cx="5404654" cy="3262432"/>
          </a:xfrm>
          <a:prstGeom prst="rect">
            <a:avLst/>
          </a:prstGeom>
          <a:noFill/>
          <a:ln>
            <a:noFill/>
          </a:ln>
        </p:spPr>
        <p:txBody>
          <a:bodyPr spcFirstLastPara="1" wrap="square" lIns="0" tIns="0" rIns="0" bIns="0" anchor="t" anchorCtr="0">
            <a:spAutoFit/>
          </a:bodyPr>
          <a:lstStyle/>
          <a:p>
            <a:pPr marL="342900" marR="0" lvl="0" indent="-342900" algn="l" rtl="0">
              <a:spcBef>
                <a:spcPts val="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National nonprofit organization </a:t>
            </a:r>
            <a:endParaRPr dirty="0"/>
          </a:p>
          <a:p>
            <a:pPr marL="342900" marR="0" lvl="0" indent="-342900" algn="l" rtl="0">
              <a:spcBef>
                <a:spcPts val="120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Founded in 2007 </a:t>
            </a:r>
            <a:endParaRPr dirty="0"/>
          </a:p>
          <a:p>
            <a:pPr marL="342900" marR="0" lvl="0" indent="-342900" algn="l" rtl="0">
              <a:spcBef>
                <a:spcPts val="120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Continues to expand </a:t>
            </a:r>
            <a:endParaRPr dirty="0"/>
          </a:p>
          <a:p>
            <a:pPr marL="342900" marR="0" lvl="0" indent="-342900" algn="l" rtl="0">
              <a:spcBef>
                <a:spcPts val="120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Annual wreath-laying ceremony at Arlington National Cemetery begun by Maine businessman Morrill Worcester in 1992. </a:t>
            </a:r>
            <a:endParaRPr dirty="0"/>
          </a:p>
        </p:txBody>
      </p:sp>
      <p:sp>
        <p:nvSpPr>
          <p:cNvPr id="84" name="Google Shape;84;p3">
            <a:extLst>
              <a:ext uri="{C183D7F6-B498-43B3-948B-1728B52AA6E4}">
                <adec:decorative xmlns:adec="http://schemas.microsoft.com/office/drawing/2017/decorative" val="1"/>
              </a:ext>
            </a:extLst>
          </p:cNvPr>
          <p:cNvSpPr/>
          <p:nvPr/>
        </p:nvSpPr>
        <p:spPr>
          <a:xfrm rot="1043926" flipH="1">
            <a:off x="4676056" y="-170674"/>
            <a:ext cx="3218213" cy="8687629"/>
          </a:xfrm>
          <a:prstGeom prst="moon">
            <a:avLst>
              <a:gd name="adj" fmla="val 50000"/>
            </a:avLst>
          </a:prstGeom>
          <a:solidFill>
            <a:srgbClr val="DC1F2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5" name="Google Shape;85;p3">
            <a:extLst>
              <a:ext uri="{C183D7F6-B498-43B3-948B-1728B52AA6E4}">
                <adec:decorative xmlns:adec="http://schemas.microsoft.com/office/drawing/2017/decorative" val="1"/>
              </a:ext>
            </a:extLst>
          </p:cNvPr>
          <p:cNvSpPr/>
          <p:nvPr/>
        </p:nvSpPr>
        <p:spPr>
          <a:xfrm rot="784021" flipH="1">
            <a:off x="5345693" y="166255"/>
            <a:ext cx="3218213" cy="7350826"/>
          </a:xfrm>
          <a:prstGeom prst="moon">
            <a:avLst>
              <a:gd name="adj" fmla="val 50000"/>
            </a:avLst>
          </a:prstGeom>
          <a:solidFill>
            <a:srgbClr val="366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3">
            <a:extLst>
              <a:ext uri="{C183D7F6-B498-43B3-948B-1728B52AA6E4}">
                <adec:decorative xmlns:adec="http://schemas.microsoft.com/office/drawing/2017/decorative" val="1"/>
              </a:ext>
            </a:extLst>
          </p:cNvPr>
          <p:cNvSpPr/>
          <p:nvPr/>
        </p:nvSpPr>
        <p:spPr>
          <a:xfrm rot="2404369">
            <a:off x="5774512" y="-952501"/>
            <a:ext cx="2565070" cy="2285011"/>
          </a:xfrm>
          <a:prstGeom prst="rect">
            <a:avLst/>
          </a:prstGeom>
          <a:solidFill>
            <a:srgbClr val="366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3">
            <a:extLst>
              <a:ext uri="{C183D7F6-B498-43B3-948B-1728B52AA6E4}">
                <adec:decorative xmlns:adec="http://schemas.microsoft.com/office/drawing/2017/decorative" val="1"/>
              </a:ext>
            </a:extLst>
          </p:cNvPr>
          <p:cNvSpPr/>
          <p:nvPr/>
        </p:nvSpPr>
        <p:spPr>
          <a:xfrm flipH="1">
            <a:off x="7269495" y="-190005"/>
            <a:ext cx="5149579" cy="9084623"/>
          </a:xfrm>
          <a:prstGeom prst="rect">
            <a:avLst/>
          </a:prstGeom>
          <a:solidFill>
            <a:srgbClr val="366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3">
            <a:extLst>
              <a:ext uri="{C183D7F6-B498-43B3-948B-1728B52AA6E4}">
                <adec:decorative xmlns:adec="http://schemas.microsoft.com/office/drawing/2017/decorative" val="1"/>
              </a:ext>
            </a:extLst>
          </p:cNvPr>
          <p:cNvSpPr/>
          <p:nvPr/>
        </p:nvSpPr>
        <p:spPr>
          <a:xfrm rot="-2404369" flipH="1">
            <a:off x="5345860" y="6139817"/>
            <a:ext cx="2565070" cy="2285011"/>
          </a:xfrm>
          <a:prstGeom prst="rect">
            <a:avLst/>
          </a:prstGeom>
          <a:solidFill>
            <a:srgbClr val="366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 name="Google Shape;89;p3" descr="A wreath with a red bow on a grave site "/>
          <p:cNvPicPr preferRelativeResize="0"/>
          <p:nvPr/>
        </p:nvPicPr>
        <p:blipFill rotWithShape="1">
          <a:blip r:embed="rId3">
            <a:alphaModFix/>
          </a:blip>
          <a:srcRect/>
          <a:stretch/>
        </p:blipFill>
        <p:spPr>
          <a:xfrm>
            <a:off x="7269495" y="-190005"/>
            <a:ext cx="5143500" cy="6858000"/>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a:extLst>
              <a:ext uri="{FF2B5EF4-FFF2-40B4-BE49-F238E27FC236}">
                <a16:creationId xmlns:a16="http://schemas.microsoft.com/office/drawing/2014/main" id="{16435818-0DCA-45E5-BB1C-628D1240A1B0}"/>
              </a:ext>
            </a:extLst>
          </p:cNvPr>
          <p:cNvSpPr>
            <a:spLocks noGrp="1"/>
          </p:cNvSpPr>
          <p:nvPr>
            <p:ph type="title" idx="4294967295"/>
          </p:nvPr>
        </p:nvSpPr>
        <p:spPr>
          <a:xfrm flipV="1">
            <a:off x="838200" y="316486"/>
            <a:ext cx="1587500" cy="48639"/>
          </a:xfrm>
        </p:spPr>
        <p:txBody>
          <a:bodyPr>
            <a:normAutofit fontScale="90000"/>
          </a:bodyPr>
          <a:lstStyle/>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Remember the Fallen…</a:t>
            </a:r>
            <a:endParaRPr lang="en-US" sz="800" dirty="0">
              <a:solidFill>
                <a:schemeClr val="bg1"/>
              </a:solidFill>
              <a:effectLst/>
            </a:endParaRPr>
          </a:p>
          <a:p>
            <a:endParaRPr lang="en-US" dirty="0"/>
          </a:p>
        </p:txBody>
      </p:sp>
      <p:sp>
        <p:nvSpPr>
          <p:cNvPr id="98" name="Google Shape;98;p4"/>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48135"/>
              </a:buClr>
              <a:buSzPts val="4400"/>
              <a:buNone/>
            </a:pPr>
            <a:r>
              <a:rPr lang="en-US" dirty="0">
                <a:solidFill>
                  <a:srgbClr val="548135"/>
                </a:solidFill>
              </a:rPr>
              <a:t>Remember the Fallen…</a:t>
            </a:r>
            <a:endParaRPr dirty="0"/>
          </a:p>
        </p:txBody>
      </p:sp>
      <p:sp>
        <p:nvSpPr>
          <p:cNvPr id="103" name="Google Shape;103;p4"/>
          <p:cNvSpPr/>
          <p:nvPr/>
        </p:nvSpPr>
        <p:spPr>
          <a:xfrm>
            <a:off x="362341" y="1274820"/>
            <a:ext cx="4235455" cy="59272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DC1F28"/>
              </a:buClr>
              <a:buSzPts val="2800"/>
              <a:buFont typeface="Arial"/>
              <a:buNone/>
            </a:pPr>
            <a:r>
              <a:rPr lang="en-US" sz="2800" b="1">
                <a:solidFill>
                  <a:srgbClr val="DC1F28"/>
                </a:solidFill>
                <a:latin typeface="Calibri"/>
                <a:ea typeface="Calibri"/>
                <a:cs typeface="Calibri"/>
                <a:sym typeface="Calibri"/>
              </a:rPr>
              <a:t>How We Remember</a:t>
            </a:r>
            <a:endParaRPr/>
          </a:p>
        </p:txBody>
      </p:sp>
      <p:sp>
        <p:nvSpPr>
          <p:cNvPr id="99" name="Google Shape;99;p4"/>
          <p:cNvSpPr/>
          <p:nvPr/>
        </p:nvSpPr>
        <p:spPr>
          <a:xfrm>
            <a:off x="635000" y="2106295"/>
            <a:ext cx="3510280" cy="2770505"/>
          </a:xfrm>
          <a:prstGeom prst="rect">
            <a:avLst/>
          </a:prstGeom>
          <a:gradFill>
            <a:gsLst>
              <a:gs pos="0">
                <a:srgbClr val="3F8D3E"/>
              </a:gs>
              <a:gs pos="36000">
                <a:srgbClr val="3F8D3E"/>
              </a:gs>
              <a:gs pos="100000">
                <a:srgbClr val="294923"/>
              </a:gs>
            </a:gsLst>
            <a:lin ang="0" scaled="0"/>
          </a:gradFill>
          <a:ln>
            <a:noFill/>
          </a:ln>
          <a:effectLst>
            <a:outerShdw blurRad="190500" dist="63500" dir="5400000" rotWithShape="0">
              <a:srgbClr val="000000">
                <a:alpha val="37647"/>
              </a:srgbClr>
            </a:outerShdw>
          </a:effectLst>
        </p:spPr>
        <p:txBody>
          <a:bodyPr spcFirstLastPara="1" wrap="square" lIns="45700" tIns="0" rIns="0" bIns="0" anchor="ctr" anchorCtr="0">
            <a:noAutofit/>
          </a:bodyPr>
          <a:lstStyle/>
          <a:p>
            <a:pPr marL="0" marR="0" lvl="0" indent="0" algn="ctr" rtl="0">
              <a:spcBef>
                <a:spcPts val="0"/>
              </a:spcBef>
              <a:spcAft>
                <a:spcPts val="0"/>
              </a:spcAft>
              <a:buNone/>
            </a:pPr>
            <a:r>
              <a:rPr lang="en-US" sz="2000">
                <a:solidFill>
                  <a:srgbClr val="FFFFFF"/>
                </a:solidFill>
                <a:latin typeface="Calibri"/>
                <a:ea typeface="Calibri"/>
                <a:cs typeface="Calibri"/>
                <a:sym typeface="Calibri"/>
              </a:rPr>
              <a:t>WAA’s annual pilgrimage from Columbia Falls, Maine, to Arlington National Cemetery in Virginia</a:t>
            </a:r>
            <a:endParaRPr sz="2000" b="1">
              <a:solidFill>
                <a:schemeClr val="dk1"/>
              </a:solidFill>
              <a:latin typeface="Calibri"/>
              <a:ea typeface="Calibri"/>
              <a:cs typeface="Calibri"/>
              <a:sym typeface="Calibri"/>
            </a:endParaRPr>
          </a:p>
        </p:txBody>
      </p:sp>
      <p:sp>
        <p:nvSpPr>
          <p:cNvPr id="100" name="Google Shape;100;p4"/>
          <p:cNvSpPr/>
          <p:nvPr/>
        </p:nvSpPr>
        <p:spPr>
          <a:xfrm>
            <a:off x="4297680" y="2106295"/>
            <a:ext cx="3510280" cy="2770505"/>
          </a:xfrm>
          <a:prstGeom prst="rect">
            <a:avLst/>
          </a:prstGeom>
          <a:gradFill>
            <a:gsLst>
              <a:gs pos="0">
                <a:srgbClr val="1E4273"/>
              </a:gs>
              <a:gs pos="36000">
                <a:srgbClr val="1E4273"/>
              </a:gs>
              <a:gs pos="100000">
                <a:srgbClr val="173359"/>
              </a:gs>
            </a:gsLst>
            <a:lin ang="0" scaled="0"/>
          </a:gradFill>
          <a:ln>
            <a:noFill/>
          </a:ln>
          <a:effectLst>
            <a:outerShdw blurRad="190500" dist="63500" dir="5400000" rotWithShape="0">
              <a:srgbClr val="000000">
                <a:alpha val="37647"/>
              </a:srgbClr>
            </a:outerShdw>
          </a:effectLst>
        </p:spPr>
        <p:txBody>
          <a:bodyPr spcFirstLastPara="1" wrap="square" lIns="45700" tIns="0" rIns="0" bIns="0" anchor="ctr" anchorCtr="0">
            <a:noAutofit/>
          </a:bodyPr>
          <a:lstStyle/>
          <a:p>
            <a:pPr marL="0" marR="0" lvl="0" indent="0" algn="ctr" rtl="0">
              <a:spcBef>
                <a:spcPts val="0"/>
              </a:spcBef>
              <a:spcAft>
                <a:spcPts val="0"/>
              </a:spcAft>
              <a:buNone/>
            </a:pPr>
            <a:r>
              <a:rPr lang="en-US" sz="2000">
                <a:solidFill>
                  <a:srgbClr val="FFFFFF"/>
                </a:solidFill>
                <a:latin typeface="Calibri"/>
                <a:ea typeface="Calibri"/>
                <a:cs typeface="Calibri"/>
                <a:sym typeface="Calibri"/>
              </a:rPr>
              <a:t>The Remembrance Tree Program provides a living memorial to loved ones lost </a:t>
            </a:r>
            <a:endParaRPr/>
          </a:p>
        </p:txBody>
      </p:sp>
      <p:sp>
        <p:nvSpPr>
          <p:cNvPr id="101" name="Google Shape;101;p4"/>
          <p:cNvSpPr/>
          <p:nvPr/>
        </p:nvSpPr>
        <p:spPr>
          <a:xfrm>
            <a:off x="7960360" y="2106295"/>
            <a:ext cx="3510280" cy="2770505"/>
          </a:xfrm>
          <a:prstGeom prst="rect">
            <a:avLst/>
          </a:prstGeom>
          <a:gradFill>
            <a:gsLst>
              <a:gs pos="0">
                <a:srgbClr val="D2232A"/>
              </a:gs>
              <a:gs pos="36000">
                <a:srgbClr val="D2232A"/>
              </a:gs>
              <a:gs pos="100000">
                <a:srgbClr val="711317"/>
              </a:gs>
            </a:gsLst>
            <a:lin ang="0" scaled="0"/>
          </a:gradFill>
          <a:ln>
            <a:noFill/>
          </a:ln>
          <a:effectLst>
            <a:outerShdw blurRad="190500" dist="63500" dir="5400000" rotWithShape="0">
              <a:srgbClr val="000000">
                <a:alpha val="37647"/>
              </a:srgbClr>
            </a:outerShdw>
          </a:effectLst>
        </p:spPr>
        <p:txBody>
          <a:bodyPr spcFirstLastPara="1" wrap="square" lIns="45700" tIns="0" rIns="0" bIns="0" anchor="ctr" anchorCtr="0">
            <a:noAutofit/>
          </a:bodyPr>
          <a:lstStyle/>
          <a:p>
            <a:pPr marL="0" marR="0" lvl="0" indent="0" algn="ctr" rtl="0">
              <a:spcBef>
                <a:spcPts val="0"/>
              </a:spcBef>
              <a:spcAft>
                <a:spcPts val="0"/>
              </a:spcAft>
              <a:buNone/>
            </a:pPr>
            <a:r>
              <a:rPr lang="en-US" sz="2000">
                <a:solidFill>
                  <a:srgbClr val="FFFFFF"/>
                </a:solidFill>
                <a:latin typeface="Calibri"/>
                <a:ea typeface="Calibri"/>
                <a:cs typeface="Calibri"/>
                <a:sym typeface="Calibri"/>
              </a:rPr>
              <a:t>The HART Ceremony is conducted each year to honor veterans of our nation’s allies</a:t>
            </a:r>
            <a:endParaRPr/>
          </a:p>
        </p:txBody>
      </p:sp>
      <p:sp>
        <p:nvSpPr>
          <p:cNvPr id="102" name="Google Shape;102;p4"/>
          <p:cNvSpPr/>
          <p:nvPr/>
        </p:nvSpPr>
        <p:spPr>
          <a:xfrm>
            <a:off x="2607064" y="5835134"/>
            <a:ext cx="69778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WAA hosts statehouse ceremonies in nearly 50 states. </a:t>
            </a:r>
            <a:endParaRPr/>
          </a:p>
        </p:txBody>
      </p:sp>
      <p:sp>
        <p:nvSpPr>
          <p:cNvPr id="97" name="Google Shape;97;p4"/>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libri"/>
                <a:ea typeface="Calibri"/>
                <a:cs typeface="Calibri"/>
                <a:sym typeface="Calibri"/>
              </a:rPr>
              <a:t>4</a:t>
            </a:fld>
            <a:endParaRPr>
              <a:latin typeface="Calibri"/>
              <a:ea typeface="Calibri"/>
              <a:cs typeface="Calibri"/>
              <a:sym typeface="Calibri"/>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5"/>
          <p:cNvSpPr txBox="1">
            <a:spLocks noGrp="1"/>
          </p:cNvSpPr>
          <p:nvPr>
            <p:ph type="title"/>
          </p:nvPr>
        </p:nvSpPr>
        <p:spPr>
          <a:xfrm>
            <a:off x="347812" y="231637"/>
            <a:ext cx="10206057" cy="7419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48135"/>
              </a:buClr>
              <a:buSzPts val="4500"/>
              <a:buFont typeface="Calibri"/>
              <a:buNone/>
            </a:pPr>
            <a:r>
              <a:rPr lang="en-US" sz="4500" b="1" dirty="0">
                <a:solidFill>
                  <a:srgbClr val="548135"/>
                </a:solidFill>
                <a:latin typeface="Calibri"/>
                <a:ea typeface="Calibri"/>
                <a:cs typeface="Calibri"/>
                <a:sym typeface="Calibri"/>
              </a:rPr>
              <a:t>How We Honor</a:t>
            </a:r>
            <a:endParaRPr dirty="0"/>
          </a:p>
        </p:txBody>
      </p:sp>
      <p:sp>
        <p:nvSpPr>
          <p:cNvPr id="123" name="Google Shape;123;p5"/>
          <p:cNvSpPr txBox="1">
            <a:spLocks noGrp="1"/>
          </p:cNvSpPr>
          <p:nvPr>
            <p:ph type="body" idx="1"/>
          </p:nvPr>
        </p:nvSpPr>
        <p:spPr>
          <a:xfrm>
            <a:off x="347812" y="875019"/>
            <a:ext cx="5911044" cy="3849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Honor those that Serve and their families…</a:t>
            </a:r>
            <a:endParaRPr/>
          </a:p>
        </p:txBody>
      </p:sp>
      <p:sp>
        <p:nvSpPr>
          <p:cNvPr id="118" name="Google Shape;118;p5">
            <a:extLst>
              <a:ext uri="{C183D7F6-B498-43B3-948B-1728B52AA6E4}">
                <adec:decorative xmlns:adec="http://schemas.microsoft.com/office/drawing/2017/decorative" val="1"/>
              </a:ext>
            </a:extLst>
          </p:cNvPr>
          <p:cNvSpPr/>
          <p:nvPr/>
        </p:nvSpPr>
        <p:spPr>
          <a:xfrm>
            <a:off x="570004" y="1994722"/>
            <a:ext cx="125321" cy="114148"/>
          </a:xfrm>
          <a:prstGeom prst="roundRect">
            <a:avLst>
              <a:gd name="adj" fmla="val 15000"/>
            </a:avLst>
          </a:prstGeom>
          <a:solidFill>
            <a:srgbClr val="1E427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12" name="Google Shape;112;p5"/>
          <p:cNvSpPr/>
          <p:nvPr/>
        </p:nvSpPr>
        <p:spPr>
          <a:xfrm>
            <a:off x="790576" y="1694423"/>
            <a:ext cx="56642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WAA conducts several programs to honor our veterans, including our popular Thanks-A-Million campaign, which distributes free “I Owe You” cards to people all over the country</a:t>
            </a:r>
            <a:endParaRPr dirty="0"/>
          </a:p>
        </p:txBody>
      </p:sp>
      <p:sp>
        <p:nvSpPr>
          <p:cNvPr id="117" name="Google Shape;117;p5">
            <a:extLst>
              <a:ext uri="{C183D7F6-B498-43B3-948B-1728B52AA6E4}">
                <adec:decorative xmlns:adec="http://schemas.microsoft.com/office/drawing/2017/decorative" val="1"/>
              </a:ext>
            </a:extLst>
          </p:cNvPr>
          <p:cNvSpPr/>
          <p:nvPr/>
        </p:nvSpPr>
        <p:spPr>
          <a:xfrm>
            <a:off x="570004" y="3197487"/>
            <a:ext cx="125321" cy="114148"/>
          </a:xfrm>
          <a:prstGeom prst="roundRect">
            <a:avLst>
              <a:gd name="adj" fmla="val 15000"/>
            </a:avLst>
          </a:prstGeom>
          <a:solidFill>
            <a:srgbClr val="D2232A"/>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14" name="Google Shape;114;p5"/>
          <p:cNvSpPr/>
          <p:nvPr/>
        </p:nvSpPr>
        <p:spPr>
          <a:xfrm>
            <a:off x="790576" y="2897187"/>
            <a:ext cx="5664200"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The organization participates in veterans’ events throughout the year through Veterans Day, Memorial Day, WAA Radio, in our monthly newsletters, in press coverage and on the website and social media</a:t>
            </a:r>
            <a:endParaRPr dirty="0"/>
          </a:p>
        </p:txBody>
      </p:sp>
      <p:sp>
        <p:nvSpPr>
          <p:cNvPr id="120" name="Google Shape;120;p5">
            <a:extLst>
              <a:ext uri="{C183D7F6-B498-43B3-948B-1728B52AA6E4}">
                <adec:decorative xmlns:adec="http://schemas.microsoft.com/office/drawing/2017/decorative" val="1"/>
              </a:ext>
            </a:extLst>
          </p:cNvPr>
          <p:cNvSpPr/>
          <p:nvPr/>
        </p:nvSpPr>
        <p:spPr>
          <a:xfrm>
            <a:off x="570004" y="4426663"/>
            <a:ext cx="125321" cy="114148"/>
          </a:xfrm>
          <a:prstGeom prst="roundRect">
            <a:avLst>
              <a:gd name="adj" fmla="val 15000"/>
            </a:avLst>
          </a:pr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15" name="Google Shape;115;p5"/>
          <p:cNvSpPr/>
          <p:nvPr/>
        </p:nvSpPr>
        <p:spPr>
          <a:xfrm>
            <a:off x="790576" y="4126363"/>
            <a:ext cx="56642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Through WAA’s group sponsorship program, WAA has helped other nonprofits such as Civil Air Patrol, Scouts, 4-H Clubs, local VFWs and American Legions raise funds for their own community needs</a:t>
            </a:r>
            <a:endParaRPr dirty="0"/>
          </a:p>
        </p:txBody>
      </p:sp>
      <p:sp>
        <p:nvSpPr>
          <p:cNvPr id="119" name="Google Shape;119;p5">
            <a:extLst>
              <a:ext uri="{C183D7F6-B498-43B3-948B-1728B52AA6E4}">
                <adec:decorative xmlns:adec="http://schemas.microsoft.com/office/drawing/2017/decorative" val="1"/>
              </a:ext>
            </a:extLst>
          </p:cNvPr>
          <p:cNvSpPr/>
          <p:nvPr/>
        </p:nvSpPr>
        <p:spPr>
          <a:xfrm>
            <a:off x="570004" y="5629427"/>
            <a:ext cx="125321" cy="114148"/>
          </a:xfrm>
          <a:prstGeom prst="roundRect">
            <a:avLst>
              <a:gd name="adj" fmla="val 15000"/>
            </a:avLst>
          </a:prstGeom>
          <a:solidFill>
            <a:srgbClr val="262626"/>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16" name="Google Shape;116;p5"/>
          <p:cNvSpPr/>
          <p:nvPr/>
        </p:nvSpPr>
        <p:spPr>
          <a:xfrm>
            <a:off x="790576" y="5329128"/>
            <a:ext cx="56642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The WAA Museum located at the National HQs in Columbia Falls, ME, and showcases thousands of items that have been donated to WAA over the decades</a:t>
            </a:r>
            <a:endParaRPr dirty="0"/>
          </a:p>
        </p:txBody>
      </p:sp>
      <p:pic>
        <p:nvPicPr>
          <p:cNvPr id="108" name="Google Shape;108;p5" descr="A group of soldiers looking at a sign.  Wreaths across America has a Veteran Liaison on staff to work with local Veterans Organizations in Maine&#10;&#10;"/>
          <p:cNvPicPr preferRelativeResize="0"/>
          <p:nvPr/>
        </p:nvPicPr>
        <p:blipFill rotWithShape="1">
          <a:blip r:embed="rId3">
            <a:alphaModFix/>
          </a:blip>
          <a:srcRect l="13938" r="21714"/>
          <a:stretch/>
        </p:blipFill>
        <p:spPr>
          <a:xfrm>
            <a:off x="7120129" y="0"/>
            <a:ext cx="5138023" cy="5329128"/>
          </a:xfrm>
          <a:prstGeom prst="rect">
            <a:avLst/>
          </a:prstGeom>
          <a:noFill/>
          <a:ln>
            <a:noFill/>
          </a:ln>
        </p:spPr>
      </p:pic>
      <p:sp>
        <p:nvSpPr>
          <p:cNvPr id="124" name="Google Shape;124;p5">
            <a:extLst>
              <a:ext uri="{C183D7F6-B498-43B3-948B-1728B52AA6E4}">
                <adec:decorative xmlns:adec="http://schemas.microsoft.com/office/drawing/2017/decorative" val="1"/>
              </a:ext>
            </a:extLst>
          </p:cNvPr>
          <p:cNvSpPr/>
          <p:nvPr/>
        </p:nvSpPr>
        <p:spPr>
          <a:xfrm>
            <a:off x="7048897" y="4572595"/>
            <a:ext cx="5140326" cy="2283620"/>
          </a:xfrm>
          <a:custGeom>
            <a:avLst/>
            <a:gdLst/>
            <a:ahLst/>
            <a:cxnLst/>
            <a:rect l="l" t="t" r="r" b="b"/>
            <a:pathLst>
              <a:path w="21600" h="21600" extrusionOk="0">
                <a:moveTo>
                  <a:pt x="10829" y="0"/>
                </a:moveTo>
                <a:cubicBezTo>
                  <a:pt x="10322" y="0"/>
                  <a:pt x="9814" y="435"/>
                  <a:pt x="9427" y="1306"/>
                </a:cubicBezTo>
                <a:cubicBezTo>
                  <a:pt x="8694" y="2958"/>
                  <a:pt x="8657" y="5579"/>
                  <a:pt x="9314" y="7331"/>
                </a:cubicBezTo>
                <a:lnTo>
                  <a:pt x="0" y="7331"/>
                </a:lnTo>
                <a:lnTo>
                  <a:pt x="0" y="21600"/>
                </a:lnTo>
                <a:lnTo>
                  <a:pt x="21600" y="21600"/>
                </a:lnTo>
                <a:lnTo>
                  <a:pt x="21600" y="7331"/>
                </a:lnTo>
                <a:lnTo>
                  <a:pt x="12343" y="7331"/>
                </a:lnTo>
                <a:cubicBezTo>
                  <a:pt x="13001" y="5579"/>
                  <a:pt x="12964" y="2958"/>
                  <a:pt x="12230" y="1306"/>
                </a:cubicBezTo>
                <a:cubicBezTo>
                  <a:pt x="11843" y="435"/>
                  <a:pt x="11336" y="0"/>
                  <a:pt x="10829" y="0"/>
                </a:cubicBezTo>
                <a:close/>
              </a:path>
            </a:pathLst>
          </a:custGeom>
          <a:solidFill>
            <a:srgbClr val="36602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25" name="Google Shape;125;p5" descr="Wreaths Across America has a veteran liaison on staff to work with local veterans’ organizations in Maine&#10;"/>
          <p:cNvSpPr/>
          <p:nvPr/>
        </p:nvSpPr>
        <p:spPr>
          <a:xfrm>
            <a:off x="7391400" y="5577101"/>
            <a:ext cx="4353559" cy="91409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1800" b="1" dirty="0">
                <a:solidFill>
                  <a:schemeClr val="lt1"/>
                </a:solidFill>
                <a:latin typeface="Calibri"/>
                <a:ea typeface="Calibri"/>
                <a:cs typeface="Calibri"/>
                <a:sym typeface="Calibri"/>
              </a:rPr>
              <a:t>Wreaths Across America has a veteran liaison on staff to work with local veterans’ organizations in Maine</a:t>
            </a:r>
            <a:endParaRPr dirty="0"/>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6"/>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rgbClr val="36602E"/>
              </a:buClr>
              <a:buSzPct val="100000"/>
              <a:buNone/>
            </a:pPr>
            <a:r>
              <a:rPr lang="en-US" dirty="0">
                <a:solidFill>
                  <a:srgbClr val="36602E"/>
                </a:solidFill>
              </a:rPr>
              <a:t>Teach the next generation about the value of freedom…</a:t>
            </a:r>
            <a:endParaRPr dirty="0"/>
          </a:p>
        </p:txBody>
      </p:sp>
      <p:sp>
        <p:nvSpPr>
          <p:cNvPr id="2" name="Title 1">
            <a:extLst>
              <a:ext uri="{FF2B5EF4-FFF2-40B4-BE49-F238E27FC236}">
                <a16:creationId xmlns:a16="http://schemas.microsoft.com/office/drawing/2014/main" id="{E1289F4D-C0FA-4652-8181-A540D581074B}"/>
              </a:ext>
            </a:extLst>
          </p:cNvPr>
          <p:cNvSpPr>
            <a:spLocks noGrp="1"/>
          </p:cNvSpPr>
          <p:nvPr>
            <p:ph type="title" idx="4294967295"/>
          </p:nvPr>
        </p:nvSpPr>
        <p:spPr>
          <a:xfrm>
            <a:off x="2806700" y="873051"/>
            <a:ext cx="2293578" cy="254001"/>
          </a:xfrm>
        </p:spPr>
        <p:txBody>
          <a:bodyPr>
            <a:normAutofit fontScale="90000"/>
          </a:bodyPr>
          <a:lstStyle/>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Teach the next generation about the value of freedom…</a:t>
            </a:r>
            <a:endParaRPr lang="en-US" sz="800" dirty="0">
              <a:solidFill>
                <a:schemeClr val="bg1"/>
              </a:solidFill>
              <a:effectLst/>
            </a:endParaRPr>
          </a:p>
          <a:p>
            <a:endParaRPr lang="en-US" dirty="0"/>
          </a:p>
        </p:txBody>
      </p:sp>
      <p:sp>
        <p:nvSpPr>
          <p:cNvPr id="139" name="Google Shape;139;p6"/>
          <p:cNvSpPr/>
          <p:nvPr/>
        </p:nvSpPr>
        <p:spPr>
          <a:xfrm>
            <a:off x="442837" y="1257615"/>
            <a:ext cx="3228015" cy="5355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DC1F28"/>
              </a:buClr>
              <a:buSzPts val="3200"/>
              <a:buFont typeface="Arial"/>
              <a:buNone/>
            </a:pPr>
            <a:r>
              <a:rPr lang="en-US" sz="3200" b="1" dirty="0">
                <a:solidFill>
                  <a:srgbClr val="DC1F28"/>
                </a:solidFill>
                <a:latin typeface="Calibri"/>
                <a:ea typeface="Calibri"/>
                <a:cs typeface="Calibri"/>
                <a:sym typeface="Calibri"/>
              </a:rPr>
              <a:t>How We Teach</a:t>
            </a:r>
            <a:endParaRPr dirty="0"/>
          </a:p>
        </p:txBody>
      </p:sp>
      <p:pic>
        <p:nvPicPr>
          <p:cNvPr id="140" name="Google Shape;140;p6" descr="A wall with pictures on it teaching the next generation about the value of freedom&#10;&#10;">
            <a:extLst>
              <a:ext uri="{C183D7F6-B498-43B3-948B-1728B52AA6E4}">
                <adec:decorative xmlns:adec="http://schemas.microsoft.com/office/drawing/2017/decorative" val="0"/>
              </a:ext>
            </a:extLst>
          </p:cNvPr>
          <p:cNvPicPr preferRelativeResize="0"/>
          <p:nvPr/>
        </p:nvPicPr>
        <p:blipFill rotWithShape="1">
          <a:blip r:embed="rId3">
            <a:alphaModFix/>
          </a:blip>
          <a:srcRect l="7010"/>
          <a:stretch/>
        </p:blipFill>
        <p:spPr>
          <a:xfrm>
            <a:off x="584531" y="1894291"/>
            <a:ext cx="5354206" cy="4353364"/>
          </a:xfrm>
          <a:prstGeom prst="rect">
            <a:avLst/>
          </a:prstGeom>
          <a:noFill/>
          <a:ln>
            <a:noFill/>
          </a:ln>
        </p:spPr>
      </p:pic>
      <p:grpSp>
        <p:nvGrpSpPr>
          <p:cNvPr id="3" name="Group 2" descr="Teach the next generation about the value of freedom">
            <a:extLst>
              <a:ext uri="{FF2B5EF4-FFF2-40B4-BE49-F238E27FC236}">
                <a16:creationId xmlns:a16="http://schemas.microsoft.com/office/drawing/2014/main" id="{674EF2F2-34A1-43D3-BB6A-B36755A847DD}"/>
              </a:ext>
            </a:extLst>
          </p:cNvPr>
          <p:cNvGrpSpPr/>
          <p:nvPr/>
        </p:nvGrpSpPr>
        <p:grpSpPr>
          <a:xfrm>
            <a:off x="5865385" y="1979337"/>
            <a:ext cx="6021814" cy="4362876"/>
            <a:chOff x="5865385" y="1979337"/>
            <a:chExt cx="6021814" cy="4362876"/>
          </a:xfrm>
        </p:grpSpPr>
        <p:sp>
          <p:nvSpPr>
            <p:cNvPr id="136" name="Google Shape;136;p6">
              <a:extLst>
                <a:ext uri="{C183D7F6-B498-43B3-948B-1728B52AA6E4}">
                  <adec:decorative xmlns:adec="http://schemas.microsoft.com/office/drawing/2017/decorative" val="1"/>
                </a:ext>
              </a:extLst>
            </p:cNvPr>
            <p:cNvSpPr/>
            <p:nvPr/>
          </p:nvSpPr>
          <p:spPr>
            <a:xfrm>
              <a:off x="6049641" y="2210265"/>
              <a:ext cx="372119" cy="398343"/>
            </a:xfrm>
            <a:custGeom>
              <a:avLst/>
              <a:gdLst/>
              <a:ahLst/>
              <a:cxnLst/>
              <a:rect l="l" t="t" r="r" b="b"/>
              <a:pathLst>
                <a:path w="21600" h="21596" extrusionOk="0">
                  <a:moveTo>
                    <a:pt x="4335" y="0"/>
                  </a:moveTo>
                  <a:cubicBezTo>
                    <a:pt x="1867" y="0"/>
                    <a:pt x="0" y="2257"/>
                    <a:pt x="0" y="4546"/>
                  </a:cubicBezTo>
                  <a:cubicBezTo>
                    <a:pt x="0" y="5777"/>
                    <a:pt x="424" y="6934"/>
                    <a:pt x="1294" y="7810"/>
                  </a:cubicBezTo>
                  <a:cubicBezTo>
                    <a:pt x="1546" y="8063"/>
                    <a:pt x="1856" y="8206"/>
                    <a:pt x="2215" y="8206"/>
                  </a:cubicBezTo>
                  <a:lnTo>
                    <a:pt x="3931" y="8206"/>
                  </a:lnTo>
                  <a:cubicBezTo>
                    <a:pt x="3938" y="8218"/>
                    <a:pt x="4249" y="9722"/>
                    <a:pt x="1262" y="13772"/>
                  </a:cubicBezTo>
                  <a:cubicBezTo>
                    <a:pt x="1262" y="13772"/>
                    <a:pt x="0" y="15306"/>
                    <a:pt x="0" y="17247"/>
                  </a:cubicBezTo>
                  <a:cubicBezTo>
                    <a:pt x="0" y="19598"/>
                    <a:pt x="1438" y="21382"/>
                    <a:pt x="3729" y="21595"/>
                  </a:cubicBezTo>
                  <a:cubicBezTo>
                    <a:pt x="3767" y="21600"/>
                    <a:pt x="16264" y="21576"/>
                    <a:pt x="16747" y="21576"/>
                  </a:cubicBezTo>
                  <a:cubicBezTo>
                    <a:pt x="19230" y="21576"/>
                    <a:pt x="21600" y="19756"/>
                    <a:pt x="21600" y="17247"/>
                  </a:cubicBezTo>
                  <a:cubicBezTo>
                    <a:pt x="21600" y="16486"/>
                    <a:pt x="21396" y="15720"/>
                    <a:pt x="21019" y="15034"/>
                  </a:cubicBezTo>
                  <a:cubicBezTo>
                    <a:pt x="20782" y="14604"/>
                    <a:pt x="20335" y="14333"/>
                    <a:pt x="19846" y="14333"/>
                  </a:cubicBezTo>
                  <a:lnTo>
                    <a:pt x="16628" y="14333"/>
                  </a:lnTo>
                  <a:cubicBezTo>
                    <a:pt x="18139" y="12776"/>
                    <a:pt x="21600" y="9024"/>
                    <a:pt x="21600" y="4546"/>
                  </a:cubicBezTo>
                  <a:cubicBezTo>
                    <a:pt x="21600" y="2040"/>
                    <a:pt x="19584" y="0"/>
                    <a:pt x="17101" y="0"/>
                  </a:cubicBezTo>
                  <a:lnTo>
                    <a:pt x="4335" y="0"/>
                  </a:lnTo>
                  <a:close/>
                  <a:moveTo>
                    <a:pt x="4247" y="1052"/>
                  </a:moveTo>
                  <a:lnTo>
                    <a:pt x="14804" y="1052"/>
                  </a:lnTo>
                  <a:cubicBezTo>
                    <a:pt x="13810" y="1755"/>
                    <a:pt x="13138" y="2918"/>
                    <a:pt x="13138" y="4234"/>
                  </a:cubicBezTo>
                  <a:cubicBezTo>
                    <a:pt x="13138" y="5094"/>
                    <a:pt x="13357" y="6175"/>
                    <a:pt x="13763" y="7065"/>
                  </a:cubicBezTo>
                  <a:cubicBezTo>
                    <a:pt x="13763" y="7065"/>
                    <a:pt x="2070" y="7071"/>
                    <a:pt x="2070" y="7071"/>
                  </a:cubicBezTo>
                  <a:cubicBezTo>
                    <a:pt x="2070" y="7071"/>
                    <a:pt x="1121" y="6122"/>
                    <a:pt x="1148" y="4234"/>
                  </a:cubicBezTo>
                  <a:cubicBezTo>
                    <a:pt x="1174" y="2528"/>
                    <a:pt x="2630" y="1052"/>
                    <a:pt x="4247" y="1052"/>
                  </a:cubicBezTo>
                  <a:close/>
                  <a:moveTo>
                    <a:pt x="17435" y="1313"/>
                  </a:moveTo>
                  <a:cubicBezTo>
                    <a:pt x="19207" y="1313"/>
                    <a:pt x="20600" y="2789"/>
                    <a:pt x="20521" y="4546"/>
                  </a:cubicBezTo>
                  <a:cubicBezTo>
                    <a:pt x="20301" y="9447"/>
                    <a:pt x="15170" y="14065"/>
                    <a:pt x="15170" y="14065"/>
                  </a:cubicBezTo>
                  <a:cubicBezTo>
                    <a:pt x="14150" y="14938"/>
                    <a:pt x="13447" y="15932"/>
                    <a:pt x="13447" y="17247"/>
                  </a:cubicBezTo>
                  <a:cubicBezTo>
                    <a:pt x="13447" y="18580"/>
                    <a:pt x="14192" y="19760"/>
                    <a:pt x="15208" y="20460"/>
                  </a:cubicBezTo>
                  <a:cubicBezTo>
                    <a:pt x="15208" y="20460"/>
                    <a:pt x="3938" y="20460"/>
                    <a:pt x="3938" y="20460"/>
                  </a:cubicBezTo>
                  <a:cubicBezTo>
                    <a:pt x="2339" y="20311"/>
                    <a:pt x="1079" y="18905"/>
                    <a:pt x="1079" y="17247"/>
                  </a:cubicBezTo>
                  <a:cubicBezTo>
                    <a:pt x="1079" y="16377"/>
                    <a:pt x="1404" y="15569"/>
                    <a:pt x="1931" y="14754"/>
                  </a:cubicBezTo>
                  <a:cubicBezTo>
                    <a:pt x="2979" y="13258"/>
                    <a:pt x="4881" y="10902"/>
                    <a:pt x="5137" y="8219"/>
                  </a:cubicBezTo>
                  <a:lnTo>
                    <a:pt x="14659" y="8206"/>
                  </a:lnTo>
                  <a:cubicBezTo>
                    <a:pt x="15424" y="8206"/>
                    <a:pt x="15343" y="7775"/>
                    <a:pt x="15271" y="7638"/>
                  </a:cubicBezTo>
                  <a:cubicBezTo>
                    <a:pt x="15199" y="7502"/>
                    <a:pt x="15112" y="7332"/>
                    <a:pt x="15018" y="7128"/>
                  </a:cubicBezTo>
                  <a:cubicBezTo>
                    <a:pt x="14056" y="5514"/>
                    <a:pt x="13607" y="1313"/>
                    <a:pt x="17435" y="1313"/>
                  </a:cubicBezTo>
                  <a:close/>
                  <a:moveTo>
                    <a:pt x="6500" y="9997"/>
                  </a:moveTo>
                  <a:cubicBezTo>
                    <a:pt x="6500" y="9997"/>
                    <a:pt x="5856" y="11451"/>
                    <a:pt x="5856" y="11451"/>
                  </a:cubicBezTo>
                  <a:lnTo>
                    <a:pt x="14457" y="11451"/>
                  </a:lnTo>
                  <a:lnTo>
                    <a:pt x="15138" y="9997"/>
                  </a:lnTo>
                  <a:lnTo>
                    <a:pt x="6500" y="9997"/>
                  </a:lnTo>
                  <a:close/>
                  <a:moveTo>
                    <a:pt x="5225" y="13058"/>
                  </a:moveTo>
                  <a:cubicBezTo>
                    <a:pt x="5225" y="13058"/>
                    <a:pt x="4442" y="14512"/>
                    <a:pt x="4442" y="14512"/>
                  </a:cubicBezTo>
                  <a:lnTo>
                    <a:pt x="13075" y="14512"/>
                  </a:lnTo>
                  <a:lnTo>
                    <a:pt x="13763" y="13058"/>
                  </a:lnTo>
                  <a:lnTo>
                    <a:pt x="5225" y="13058"/>
                  </a:lnTo>
                  <a:close/>
                  <a:moveTo>
                    <a:pt x="15542" y="15551"/>
                  </a:moveTo>
                  <a:lnTo>
                    <a:pt x="20067" y="15557"/>
                  </a:lnTo>
                  <a:cubicBezTo>
                    <a:pt x="20973" y="16661"/>
                    <a:pt x="20494" y="20205"/>
                    <a:pt x="17460" y="20205"/>
                  </a:cubicBezTo>
                  <a:cubicBezTo>
                    <a:pt x="15561" y="20205"/>
                    <a:pt x="13633" y="17369"/>
                    <a:pt x="15542" y="15551"/>
                  </a:cubicBezTo>
                  <a:close/>
                  <a:moveTo>
                    <a:pt x="3679" y="16118"/>
                  </a:moveTo>
                  <a:cubicBezTo>
                    <a:pt x="3679" y="16118"/>
                    <a:pt x="2827" y="17572"/>
                    <a:pt x="2827" y="17572"/>
                  </a:cubicBezTo>
                  <a:lnTo>
                    <a:pt x="11687" y="17572"/>
                  </a:lnTo>
                  <a:lnTo>
                    <a:pt x="12337" y="16118"/>
                  </a:lnTo>
                  <a:lnTo>
                    <a:pt x="3679" y="16118"/>
                  </a:lnTo>
                  <a:close/>
                </a:path>
              </a:pathLst>
            </a:custGeom>
            <a:solidFill>
              <a:srgbClr val="3F8D3E"/>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37" name="Google Shape;137;p6">
              <a:extLst>
                <a:ext uri="{C183D7F6-B498-43B3-948B-1728B52AA6E4}">
                  <adec:decorative xmlns:adec="http://schemas.microsoft.com/office/drawing/2017/decorative" val="1"/>
                </a:ext>
              </a:extLst>
            </p:cNvPr>
            <p:cNvSpPr/>
            <p:nvPr/>
          </p:nvSpPr>
          <p:spPr>
            <a:xfrm>
              <a:off x="5865385" y="2060305"/>
              <a:ext cx="849738" cy="659378"/>
            </a:xfrm>
            <a:custGeom>
              <a:avLst/>
              <a:gdLst/>
              <a:ahLst/>
              <a:cxnLst/>
              <a:rect l="l" t="t" r="r" b="b"/>
              <a:pathLst>
                <a:path w="21600" h="21600" extrusionOk="0">
                  <a:moveTo>
                    <a:pt x="0" y="0"/>
                  </a:moveTo>
                  <a:lnTo>
                    <a:pt x="19562" y="0"/>
                  </a:lnTo>
                  <a:lnTo>
                    <a:pt x="19562" y="9509"/>
                  </a:lnTo>
                  <a:lnTo>
                    <a:pt x="21600" y="10751"/>
                  </a:lnTo>
                  <a:lnTo>
                    <a:pt x="19573" y="11782"/>
                  </a:lnTo>
                  <a:lnTo>
                    <a:pt x="19573" y="21600"/>
                  </a:lnTo>
                  <a:lnTo>
                    <a:pt x="243" y="21600"/>
                  </a:lnTo>
                </a:path>
              </a:pathLst>
            </a:custGeom>
            <a:noFill/>
            <a:ln w="76200" cap="flat" cmpd="sng">
              <a:solidFill>
                <a:srgbClr val="3F8D3E"/>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3" name="Google Shape;133;p6" descr="WAA is committed to teaching younger generations about the value of their freedoms and the importance of honoring those who sacrificed so much to protect those freedoms. We offer learning tools, interactive-media projects and opportunities for schools, 4-H clubs, Scouts and other youth groups to participate in our efforts. &#10;"/>
            <p:cNvSpPr/>
            <p:nvPr/>
          </p:nvSpPr>
          <p:spPr>
            <a:xfrm>
              <a:off x="6877050" y="1979337"/>
              <a:ext cx="5010149" cy="19389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WAA is committed to teaching younger generations about the value of their freedoms and the importance of honoring those who sacrificed so much to protect those freedoms. We offer learning tools, interactive-media projects and opportunities for schools, 4-H clubs, Scouts and other youth groups to participate in our efforts. </a:t>
              </a:r>
              <a:endParaRPr dirty="0"/>
            </a:p>
          </p:txBody>
        </p:sp>
        <p:sp>
          <p:nvSpPr>
            <p:cNvPr id="135" name="Google Shape;135;p6">
              <a:extLst>
                <a:ext uri="{C183D7F6-B498-43B3-948B-1728B52AA6E4}">
                  <adec:decorative xmlns:adec="http://schemas.microsoft.com/office/drawing/2017/decorative" val="1"/>
                </a:ext>
              </a:extLst>
            </p:cNvPr>
            <p:cNvSpPr/>
            <p:nvPr/>
          </p:nvSpPr>
          <p:spPr>
            <a:xfrm>
              <a:off x="6087194" y="4309075"/>
              <a:ext cx="296466" cy="429759"/>
            </a:xfrm>
            <a:custGeom>
              <a:avLst/>
              <a:gdLst/>
              <a:ahLst/>
              <a:cxnLst/>
              <a:rect l="l" t="t" r="r" b="b"/>
              <a:pathLst>
                <a:path w="21479" h="21598" extrusionOk="0">
                  <a:moveTo>
                    <a:pt x="10325" y="1"/>
                  </a:moveTo>
                  <a:cubicBezTo>
                    <a:pt x="10114" y="3"/>
                    <a:pt x="9901" y="32"/>
                    <a:pt x="9703" y="88"/>
                  </a:cubicBezTo>
                  <a:lnTo>
                    <a:pt x="3359" y="1869"/>
                  </a:lnTo>
                  <a:lnTo>
                    <a:pt x="2238" y="1869"/>
                  </a:lnTo>
                  <a:cubicBezTo>
                    <a:pt x="1960" y="1869"/>
                    <a:pt x="1738" y="2016"/>
                    <a:pt x="1738" y="2200"/>
                  </a:cubicBezTo>
                  <a:lnTo>
                    <a:pt x="1738" y="3458"/>
                  </a:lnTo>
                  <a:cubicBezTo>
                    <a:pt x="1595" y="3546"/>
                    <a:pt x="1502" y="3666"/>
                    <a:pt x="1502" y="3807"/>
                  </a:cubicBezTo>
                  <a:cubicBezTo>
                    <a:pt x="1502" y="3994"/>
                    <a:pt x="1673" y="4155"/>
                    <a:pt x="1908" y="4237"/>
                  </a:cubicBezTo>
                  <a:cubicBezTo>
                    <a:pt x="1673" y="4590"/>
                    <a:pt x="1502" y="5201"/>
                    <a:pt x="1502" y="5389"/>
                  </a:cubicBezTo>
                  <a:cubicBezTo>
                    <a:pt x="1502" y="5659"/>
                    <a:pt x="1840" y="5657"/>
                    <a:pt x="2247" y="5657"/>
                  </a:cubicBezTo>
                  <a:cubicBezTo>
                    <a:pt x="2655" y="5657"/>
                    <a:pt x="2982" y="5659"/>
                    <a:pt x="2982" y="5389"/>
                  </a:cubicBezTo>
                  <a:cubicBezTo>
                    <a:pt x="2982" y="5201"/>
                    <a:pt x="2823" y="4590"/>
                    <a:pt x="2586" y="4237"/>
                  </a:cubicBezTo>
                  <a:cubicBezTo>
                    <a:pt x="2821" y="4155"/>
                    <a:pt x="2982" y="3994"/>
                    <a:pt x="2982" y="3807"/>
                  </a:cubicBezTo>
                  <a:cubicBezTo>
                    <a:pt x="2982" y="3665"/>
                    <a:pt x="2894" y="3540"/>
                    <a:pt x="2747" y="3452"/>
                  </a:cubicBezTo>
                  <a:lnTo>
                    <a:pt x="2747" y="2530"/>
                  </a:lnTo>
                  <a:lnTo>
                    <a:pt x="10353" y="2530"/>
                  </a:lnTo>
                  <a:cubicBezTo>
                    <a:pt x="10531" y="2530"/>
                    <a:pt x="10683" y="2630"/>
                    <a:pt x="10683" y="2748"/>
                  </a:cubicBezTo>
                  <a:lnTo>
                    <a:pt x="10683" y="2754"/>
                  </a:lnTo>
                  <a:cubicBezTo>
                    <a:pt x="10683" y="2876"/>
                    <a:pt x="10529" y="2972"/>
                    <a:pt x="10344" y="2972"/>
                  </a:cubicBezTo>
                  <a:lnTo>
                    <a:pt x="4104" y="2972"/>
                  </a:lnTo>
                  <a:cubicBezTo>
                    <a:pt x="4040" y="2972"/>
                    <a:pt x="3983" y="3005"/>
                    <a:pt x="3972" y="3047"/>
                  </a:cubicBezTo>
                  <a:cubicBezTo>
                    <a:pt x="3959" y="3088"/>
                    <a:pt x="3996" y="3125"/>
                    <a:pt x="4057" y="3140"/>
                  </a:cubicBezTo>
                  <a:lnTo>
                    <a:pt x="11070" y="4990"/>
                  </a:lnTo>
                  <a:cubicBezTo>
                    <a:pt x="11495" y="5099"/>
                    <a:pt x="11976" y="5088"/>
                    <a:pt x="12389" y="4959"/>
                  </a:cubicBezTo>
                  <a:lnTo>
                    <a:pt x="19148" y="2854"/>
                  </a:lnTo>
                  <a:cubicBezTo>
                    <a:pt x="19365" y="2786"/>
                    <a:pt x="19497" y="2638"/>
                    <a:pt x="19487" y="2480"/>
                  </a:cubicBezTo>
                  <a:cubicBezTo>
                    <a:pt x="19478" y="2321"/>
                    <a:pt x="19326" y="2181"/>
                    <a:pt x="19101" y="2125"/>
                  </a:cubicBezTo>
                  <a:lnTo>
                    <a:pt x="10947" y="69"/>
                  </a:lnTo>
                  <a:cubicBezTo>
                    <a:pt x="10747" y="18"/>
                    <a:pt x="10536" y="-2"/>
                    <a:pt x="10325" y="1"/>
                  </a:cubicBezTo>
                  <a:close/>
                  <a:moveTo>
                    <a:pt x="4443" y="3987"/>
                  </a:moveTo>
                  <a:cubicBezTo>
                    <a:pt x="4242" y="4477"/>
                    <a:pt x="4125" y="5014"/>
                    <a:pt x="4047" y="5582"/>
                  </a:cubicBezTo>
                  <a:cubicBezTo>
                    <a:pt x="3067" y="5694"/>
                    <a:pt x="2510" y="6191"/>
                    <a:pt x="2775" y="7214"/>
                  </a:cubicBezTo>
                  <a:cubicBezTo>
                    <a:pt x="2998" y="8081"/>
                    <a:pt x="3618" y="8800"/>
                    <a:pt x="4735" y="8865"/>
                  </a:cubicBezTo>
                  <a:cubicBezTo>
                    <a:pt x="5832" y="10739"/>
                    <a:pt x="7897" y="11974"/>
                    <a:pt x="10551" y="11974"/>
                  </a:cubicBezTo>
                  <a:cubicBezTo>
                    <a:pt x="13085" y="11974"/>
                    <a:pt x="15284" y="10786"/>
                    <a:pt x="16367" y="8865"/>
                  </a:cubicBezTo>
                  <a:cubicBezTo>
                    <a:pt x="17506" y="8795"/>
                    <a:pt x="18096" y="8071"/>
                    <a:pt x="18318" y="7214"/>
                  </a:cubicBezTo>
                  <a:cubicBezTo>
                    <a:pt x="18583" y="6191"/>
                    <a:pt x="18035" y="5694"/>
                    <a:pt x="17055" y="5582"/>
                  </a:cubicBezTo>
                  <a:cubicBezTo>
                    <a:pt x="16990" y="5115"/>
                    <a:pt x="16897" y="4666"/>
                    <a:pt x="16754" y="4249"/>
                  </a:cubicBezTo>
                  <a:lnTo>
                    <a:pt x="15792" y="4548"/>
                  </a:lnTo>
                  <a:lnTo>
                    <a:pt x="12455" y="5588"/>
                  </a:lnTo>
                  <a:cubicBezTo>
                    <a:pt x="11937" y="5749"/>
                    <a:pt x="11348" y="5763"/>
                    <a:pt x="10815" y="5626"/>
                  </a:cubicBezTo>
                  <a:lnTo>
                    <a:pt x="5574" y="4274"/>
                  </a:lnTo>
                  <a:lnTo>
                    <a:pt x="4443" y="3987"/>
                  </a:lnTo>
                  <a:close/>
                  <a:moveTo>
                    <a:pt x="15349" y="5800"/>
                  </a:moveTo>
                  <a:cubicBezTo>
                    <a:pt x="15393" y="6028"/>
                    <a:pt x="15407" y="6272"/>
                    <a:pt x="15387" y="6542"/>
                  </a:cubicBezTo>
                  <a:cubicBezTo>
                    <a:pt x="15209" y="9011"/>
                    <a:pt x="13199" y="10753"/>
                    <a:pt x="10551" y="10753"/>
                  </a:cubicBezTo>
                  <a:cubicBezTo>
                    <a:pt x="8056" y="10753"/>
                    <a:pt x="6195" y="9249"/>
                    <a:pt x="5819" y="7146"/>
                  </a:cubicBezTo>
                  <a:cubicBezTo>
                    <a:pt x="5728" y="6636"/>
                    <a:pt x="5721" y="6194"/>
                    <a:pt x="5782" y="5806"/>
                  </a:cubicBezTo>
                  <a:cubicBezTo>
                    <a:pt x="7040" y="6199"/>
                    <a:pt x="8716" y="6442"/>
                    <a:pt x="10561" y="6442"/>
                  </a:cubicBezTo>
                  <a:cubicBezTo>
                    <a:pt x="12413" y="6442"/>
                    <a:pt x="14090" y="6196"/>
                    <a:pt x="15349" y="5800"/>
                  </a:cubicBezTo>
                  <a:close/>
                  <a:moveTo>
                    <a:pt x="5358" y="10765"/>
                  </a:moveTo>
                  <a:cubicBezTo>
                    <a:pt x="4880" y="10956"/>
                    <a:pt x="4389" y="11192"/>
                    <a:pt x="3915" y="11488"/>
                  </a:cubicBezTo>
                  <a:lnTo>
                    <a:pt x="10042" y="21586"/>
                  </a:lnTo>
                  <a:cubicBezTo>
                    <a:pt x="10280" y="21591"/>
                    <a:pt x="10525" y="21598"/>
                    <a:pt x="10768" y="21598"/>
                  </a:cubicBezTo>
                  <a:cubicBezTo>
                    <a:pt x="10982" y="21598"/>
                    <a:pt x="11184" y="21596"/>
                    <a:pt x="11390" y="21592"/>
                  </a:cubicBezTo>
                  <a:lnTo>
                    <a:pt x="17517" y="11488"/>
                  </a:lnTo>
                  <a:cubicBezTo>
                    <a:pt x="17048" y="11195"/>
                    <a:pt x="16563" y="10956"/>
                    <a:pt x="16084" y="10765"/>
                  </a:cubicBezTo>
                  <a:lnTo>
                    <a:pt x="10721" y="19517"/>
                  </a:lnTo>
                  <a:lnTo>
                    <a:pt x="5358" y="10765"/>
                  </a:lnTo>
                  <a:close/>
                  <a:moveTo>
                    <a:pt x="3312" y="11961"/>
                  </a:moveTo>
                  <a:cubicBezTo>
                    <a:pt x="1648" y="13254"/>
                    <a:pt x="258" y="15337"/>
                    <a:pt x="4" y="18589"/>
                  </a:cubicBezTo>
                  <a:cubicBezTo>
                    <a:pt x="-60" y="19403"/>
                    <a:pt x="768" y="20099"/>
                    <a:pt x="1851" y="20147"/>
                  </a:cubicBezTo>
                  <a:cubicBezTo>
                    <a:pt x="1890" y="20149"/>
                    <a:pt x="3972" y="20221"/>
                    <a:pt x="3972" y="20221"/>
                  </a:cubicBezTo>
                  <a:cubicBezTo>
                    <a:pt x="5001" y="20995"/>
                    <a:pt x="6894" y="21387"/>
                    <a:pt x="9109" y="21517"/>
                  </a:cubicBezTo>
                  <a:lnTo>
                    <a:pt x="3312" y="11961"/>
                  </a:lnTo>
                  <a:close/>
                  <a:moveTo>
                    <a:pt x="18168" y="11961"/>
                  </a:moveTo>
                  <a:lnTo>
                    <a:pt x="12361" y="21523"/>
                  </a:lnTo>
                  <a:cubicBezTo>
                    <a:pt x="14690" y="21387"/>
                    <a:pt x="16503" y="20952"/>
                    <a:pt x="17508" y="20221"/>
                  </a:cubicBezTo>
                  <a:cubicBezTo>
                    <a:pt x="17508" y="20221"/>
                    <a:pt x="19589" y="20155"/>
                    <a:pt x="19629" y="20153"/>
                  </a:cubicBezTo>
                  <a:cubicBezTo>
                    <a:pt x="20712" y="20105"/>
                    <a:pt x="21540" y="19408"/>
                    <a:pt x="21476" y="18595"/>
                  </a:cubicBezTo>
                  <a:cubicBezTo>
                    <a:pt x="21223" y="15350"/>
                    <a:pt x="19843" y="13260"/>
                    <a:pt x="18168" y="11961"/>
                  </a:cubicBezTo>
                  <a:close/>
                </a:path>
              </a:pathLst>
            </a:custGeom>
            <a:solidFill>
              <a:srgbClr val="1E4273"/>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38" name="Google Shape;138;p6">
              <a:extLst>
                <a:ext uri="{C183D7F6-B498-43B3-948B-1728B52AA6E4}">
                  <adec:decorative xmlns:adec="http://schemas.microsoft.com/office/drawing/2017/decorative" val="1"/>
                </a:ext>
              </a:extLst>
            </p:cNvPr>
            <p:cNvSpPr/>
            <p:nvPr/>
          </p:nvSpPr>
          <p:spPr>
            <a:xfrm>
              <a:off x="5865385" y="4202162"/>
              <a:ext cx="849739" cy="659378"/>
            </a:xfrm>
            <a:custGeom>
              <a:avLst/>
              <a:gdLst/>
              <a:ahLst/>
              <a:cxnLst/>
              <a:rect l="l" t="t" r="r" b="b"/>
              <a:pathLst>
                <a:path w="21600" h="21600" extrusionOk="0">
                  <a:moveTo>
                    <a:pt x="0" y="0"/>
                  </a:moveTo>
                  <a:lnTo>
                    <a:pt x="19562" y="0"/>
                  </a:lnTo>
                  <a:lnTo>
                    <a:pt x="19562" y="9509"/>
                  </a:lnTo>
                  <a:lnTo>
                    <a:pt x="21600" y="10751"/>
                  </a:lnTo>
                  <a:lnTo>
                    <a:pt x="19573" y="11782"/>
                  </a:lnTo>
                  <a:lnTo>
                    <a:pt x="19573" y="21600"/>
                  </a:lnTo>
                  <a:lnTo>
                    <a:pt x="243" y="21600"/>
                  </a:lnTo>
                </a:path>
              </a:pathLst>
            </a:custGeom>
            <a:noFill/>
            <a:ln w="76200" cap="flat" cmpd="sng">
              <a:solidFill>
                <a:srgbClr val="1E4273"/>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4" name="Google Shape;134;p6" descr="The Mobile Education Exhibit is a traveling classroom on wheels designed to inspire and educate all about the mission and those who lives have been impacted by it. The goal of the Wreaths Across America Education Exhibit is to bring local communities and our military together with education, stories and interactive connections. &#10;"/>
            <p:cNvSpPr/>
            <p:nvPr/>
          </p:nvSpPr>
          <p:spPr>
            <a:xfrm>
              <a:off x="6877050" y="4403221"/>
              <a:ext cx="5010149" cy="19389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 Mobile Education Exhibit is a traveling classroom on wheels designed to inspire and educate all about the mission and those who lives have been impacted by it. The goal of the Wreaths Across America Education Exhibit is to bring local communities and our military together with education, stories and interactive connections. </a:t>
              </a:r>
              <a:endParaRPr dirty="0"/>
            </a:p>
          </p:txBody>
        </p:sp>
      </p:grpSp>
      <p:sp>
        <p:nvSpPr>
          <p:cNvPr id="131" name="Google Shape;131;p6"/>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libri"/>
                <a:ea typeface="Calibri"/>
                <a:cs typeface="Calibri"/>
                <a:sym typeface="Calibri"/>
              </a:rPr>
              <a:t>6</a:t>
            </a:fld>
            <a:endParaRPr>
              <a:latin typeface="Calibri"/>
              <a:ea typeface="Calibri"/>
              <a:cs typeface="Calibri"/>
              <a:sym typeface="Calibri"/>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a:extLst>
              <a:ext uri="{FF2B5EF4-FFF2-40B4-BE49-F238E27FC236}">
                <a16:creationId xmlns:a16="http://schemas.microsoft.com/office/drawing/2014/main" id="{3604CA1C-2C52-4C43-81B3-480ADB6984B2}"/>
              </a:ext>
            </a:extLst>
          </p:cNvPr>
          <p:cNvSpPr>
            <a:spLocks noGrp="1"/>
          </p:cNvSpPr>
          <p:nvPr>
            <p:ph type="title" idx="4294967295"/>
          </p:nvPr>
        </p:nvSpPr>
        <p:spPr>
          <a:xfrm flipV="1">
            <a:off x="838200" y="626600"/>
            <a:ext cx="1612900" cy="1083340"/>
          </a:xfrm>
        </p:spPr>
        <p:txBody>
          <a:bodyPr/>
          <a:lstStyle/>
          <a:p>
            <a:pPr rtl="0"/>
            <a:r>
              <a:rPr lang="en-US" sz="800" b="0"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Growth by Region</a:t>
            </a:r>
            <a:endParaRPr lang="en-US" sz="800" dirty="0">
              <a:effectLst/>
            </a:endParaRPr>
          </a:p>
          <a:p>
            <a:endParaRPr lang="en-US" dirty="0"/>
          </a:p>
        </p:txBody>
      </p:sp>
      <p:sp>
        <p:nvSpPr>
          <p:cNvPr id="145" name="Google Shape;145;p7" descr="Growth by Region header"/>
          <p:cNvSpPr/>
          <p:nvPr/>
        </p:nvSpPr>
        <p:spPr>
          <a:xfrm>
            <a:off x="-11983" y="-8118"/>
            <a:ext cx="12215967" cy="1304029"/>
          </a:xfrm>
          <a:prstGeom prst="rect">
            <a:avLst/>
          </a:prstGeom>
          <a:solidFill>
            <a:srgbClr val="36602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47" name="Google Shape;147;p7"/>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None/>
            </a:pPr>
            <a:r>
              <a:rPr lang="en-US" dirty="0">
                <a:solidFill>
                  <a:schemeClr val="lt1"/>
                </a:solidFill>
              </a:rPr>
              <a:t>Growth by Region</a:t>
            </a:r>
            <a:endParaRPr dirty="0"/>
          </a:p>
        </p:txBody>
      </p:sp>
      <p:sp>
        <p:nvSpPr>
          <p:cNvPr id="169" name="Google Shape;169;p7">
            <a:extLst>
              <a:ext uri="{C183D7F6-B498-43B3-948B-1728B52AA6E4}">
                <adec:decorative xmlns:adec="http://schemas.microsoft.com/office/drawing/2017/decorative" val="1"/>
              </a:ext>
            </a:extLst>
          </p:cNvPr>
          <p:cNvSpPr/>
          <p:nvPr/>
        </p:nvSpPr>
        <p:spPr>
          <a:xfrm>
            <a:off x="8502069" y="2030705"/>
            <a:ext cx="1288105" cy="826672"/>
          </a:xfrm>
          <a:custGeom>
            <a:avLst/>
            <a:gdLst/>
            <a:ahLst/>
            <a:cxnLst/>
            <a:rect l="l" t="t"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solidFill>
            <a:schemeClr val="dk2"/>
          </a:solidFill>
          <a:ln>
            <a:noFill/>
          </a:ln>
          <a:effectLst>
            <a:outerShdw blurRad="50800" dist="38100" dir="8100000" algn="tr" rotWithShape="0">
              <a:srgbClr val="000000">
                <a:alpha val="40000"/>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5400" b="1">
              <a:solidFill>
                <a:schemeClr val="dk1"/>
              </a:solidFill>
              <a:latin typeface="Calibri"/>
              <a:ea typeface="Calibri"/>
              <a:cs typeface="Calibri"/>
              <a:sym typeface="Calibri"/>
            </a:endParaRPr>
          </a:p>
        </p:txBody>
      </p:sp>
      <p:grpSp>
        <p:nvGrpSpPr>
          <p:cNvPr id="3" name="Group 2" descr="Growth region">
            <a:extLst>
              <a:ext uri="{FF2B5EF4-FFF2-40B4-BE49-F238E27FC236}">
                <a16:creationId xmlns:a16="http://schemas.microsoft.com/office/drawing/2014/main" id="{C427EE88-33CA-494A-8558-C6F26028D325}"/>
              </a:ext>
            </a:extLst>
          </p:cNvPr>
          <p:cNvGrpSpPr/>
          <p:nvPr/>
        </p:nvGrpSpPr>
        <p:grpSpPr>
          <a:xfrm>
            <a:off x="696251" y="2305947"/>
            <a:ext cx="3494977" cy="3969471"/>
            <a:chOff x="696251" y="2305947"/>
            <a:chExt cx="3494977" cy="3969471"/>
          </a:xfrm>
        </p:grpSpPr>
        <p:sp>
          <p:nvSpPr>
            <p:cNvPr id="149" name="Google Shape;149;p7" descr="4,000+ local sponsorship groups &#10;"/>
            <p:cNvSpPr/>
            <p:nvPr/>
          </p:nvSpPr>
          <p:spPr>
            <a:xfrm>
              <a:off x="696251" y="2305947"/>
              <a:ext cx="3494977" cy="887558"/>
            </a:xfrm>
            <a:prstGeom prst="rect">
              <a:avLst/>
            </a:prstGeom>
            <a:solidFill>
              <a:srgbClr val="3F8D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dirty="0">
                  <a:solidFill>
                    <a:srgbClr val="FFFFFF"/>
                  </a:solidFill>
                  <a:latin typeface="Calibri"/>
                  <a:ea typeface="Calibri"/>
                  <a:cs typeface="Calibri"/>
                  <a:sym typeface="Calibri"/>
                </a:rPr>
                <a:t>4,000+ local sponsorship groups </a:t>
              </a:r>
              <a:endParaRPr sz="2400" b="1" dirty="0">
                <a:solidFill>
                  <a:schemeClr val="dk1"/>
                </a:solidFill>
                <a:latin typeface="Calibri"/>
                <a:ea typeface="Calibri"/>
                <a:cs typeface="Calibri"/>
                <a:sym typeface="Calibri"/>
              </a:endParaRPr>
            </a:p>
          </p:txBody>
        </p:sp>
        <p:sp>
          <p:nvSpPr>
            <p:cNvPr id="150" name="Google Shape;150;p7" descr="in all 50 states&#10;"/>
            <p:cNvSpPr/>
            <p:nvPr/>
          </p:nvSpPr>
          <p:spPr>
            <a:xfrm>
              <a:off x="696251" y="3333252"/>
              <a:ext cx="3494977" cy="887558"/>
            </a:xfrm>
            <a:prstGeom prst="rect">
              <a:avLst/>
            </a:prstGeom>
            <a:solidFill>
              <a:srgbClr val="1E427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dirty="0">
                  <a:solidFill>
                    <a:srgbClr val="FFFFFF"/>
                  </a:solidFill>
                  <a:latin typeface="Calibri"/>
                  <a:ea typeface="Calibri"/>
                  <a:cs typeface="Calibri"/>
                  <a:sym typeface="Calibri"/>
                </a:rPr>
                <a:t>in all 50 states</a:t>
              </a:r>
              <a:endParaRPr sz="2400" b="1" dirty="0">
                <a:solidFill>
                  <a:schemeClr val="dk1"/>
                </a:solidFill>
                <a:latin typeface="Calibri"/>
                <a:ea typeface="Calibri"/>
                <a:cs typeface="Calibri"/>
                <a:sym typeface="Calibri"/>
              </a:endParaRPr>
            </a:p>
          </p:txBody>
        </p:sp>
        <p:sp>
          <p:nvSpPr>
            <p:cNvPr id="151" name="Google Shape;151;p7" descr="3,100+ participating locations&#10;"/>
            <p:cNvSpPr/>
            <p:nvPr/>
          </p:nvSpPr>
          <p:spPr>
            <a:xfrm>
              <a:off x="696251" y="4360556"/>
              <a:ext cx="3494977" cy="887558"/>
            </a:xfrm>
            <a:prstGeom prst="rect">
              <a:avLst/>
            </a:prstGeom>
            <a:solidFill>
              <a:schemeClr val="bg1">
                <a:lumMod val="5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dirty="0">
                  <a:solidFill>
                    <a:srgbClr val="FFFFFF"/>
                  </a:solidFill>
                  <a:latin typeface="Calibri"/>
                  <a:ea typeface="Calibri"/>
                  <a:cs typeface="Calibri"/>
                  <a:sym typeface="Calibri"/>
                </a:rPr>
                <a:t>3,100+ participating locations</a:t>
              </a:r>
              <a:endParaRPr sz="2400" b="1" dirty="0">
                <a:solidFill>
                  <a:schemeClr val="dk1"/>
                </a:solidFill>
                <a:latin typeface="Calibri"/>
                <a:ea typeface="Calibri"/>
                <a:cs typeface="Calibri"/>
                <a:sym typeface="Calibri"/>
              </a:endParaRPr>
            </a:p>
          </p:txBody>
        </p:sp>
        <p:sp>
          <p:nvSpPr>
            <p:cNvPr id="152" name="Google Shape;152;p7" descr="in addition to Arlington National Cemetery&#10;"/>
            <p:cNvSpPr/>
            <p:nvPr/>
          </p:nvSpPr>
          <p:spPr>
            <a:xfrm>
              <a:off x="696251" y="5387860"/>
              <a:ext cx="3494977" cy="887558"/>
            </a:xfrm>
            <a:prstGeom prst="rect">
              <a:avLst/>
            </a:prstGeom>
            <a:solidFill>
              <a:srgbClr val="D2232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dirty="0">
                  <a:solidFill>
                    <a:srgbClr val="FFFFFF"/>
                  </a:solidFill>
                  <a:latin typeface="Calibri"/>
                  <a:ea typeface="Calibri"/>
                  <a:cs typeface="Calibri"/>
                  <a:sym typeface="Calibri"/>
                </a:rPr>
                <a:t>in addition to Arlington National Cemetery</a:t>
              </a:r>
              <a:endParaRPr sz="2400" b="1" dirty="0">
                <a:solidFill>
                  <a:schemeClr val="dk1"/>
                </a:solidFill>
                <a:latin typeface="Calibri"/>
                <a:ea typeface="Calibri"/>
                <a:cs typeface="Calibri"/>
                <a:sym typeface="Calibri"/>
              </a:endParaRPr>
            </a:p>
          </p:txBody>
        </p:sp>
      </p:grpSp>
      <p:grpSp>
        <p:nvGrpSpPr>
          <p:cNvPr id="4" name="Group 3">
            <a:extLst>
              <a:ext uri="{FF2B5EF4-FFF2-40B4-BE49-F238E27FC236}">
                <a16:creationId xmlns:a16="http://schemas.microsoft.com/office/drawing/2014/main" id="{68DC0153-4D2E-497D-B7B0-954E5B29E45E}"/>
              </a:ext>
              <a:ext uri="{C183D7F6-B498-43B3-948B-1728B52AA6E4}">
                <adec:decorative xmlns:adec="http://schemas.microsoft.com/office/drawing/2017/decorative" val="1"/>
              </a:ext>
            </a:extLst>
          </p:cNvPr>
          <p:cNvGrpSpPr/>
          <p:nvPr/>
        </p:nvGrpSpPr>
        <p:grpSpPr>
          <a:xfrm>
            <a:off x="4191227" y="2733965"/>
            <a:ext cx="4148756" cy="2944703"/>
            <a:chOff x="4191227" y="2733965"/>
            <a:chExt cx="4148756" cy="2944703"/>
          </a:xfrm>
        </p:grpSpPr>
        <p:grpSp>
          <p:nvGrpSpPr>
            <p:cNvPr id="202" name="Google Shape;202;p7"/>
            <p:cNvGrpSpPr/>
            <p:nvPr/>
          </p:nvGrpSpPr>
          <p:grpSpPr>
            <a:xfrm>
              <a:off x="4191228" y="2733965"/>
              <a:ext cx="4148755" cy="1056155"/>
              <a:chOff x="3060361" y="2112673"/>
              <a:chExt cx="2547608" cy="1812770"/>
            </a:xfrm>
          </p:grpSpPr>
          <p:sp>
            <p:nvSpPr>
              <p:cNvPr id="203" name="Google Shape;203;p7"/>
              <p:cNvSpPr/>
              <p:nvPr/>
            </p:nvSpPr>
            <p:spPr>
              <a:xfrm rot="-5400000" flipH="1">
                <a:off x="3966512" y="2283985"/>
                <a:ext cx="1489732" cy="1793183"/>
              </a:xfrm>
              <a:custGeom>
                <a:avLst/>
                <a:gdLst/>
                <a:ahLst/>
                <a:cxnLst/>
                <a:rect l="l" t="t" r="r" b="b"/>
                <a:pathLst>
                  <a:path w="14600" h="45808" extrusionOk="0">
                    <a:moveTo>
                      <a:pt x="14579" y="45808"/>
                    </a:moveTo>
                    <a:lnTo>
                      <a:pt x="14579" y="9127"/>
                    </a:lnTo>
                    <a:cubicBezTo>
                      <a:pt x="14688" y="6953"/>
                      <a:pt x="14375" y="4779"/>
                      <a:pt x="13712" y="3098"/>
                    </a:cubicBezTo>
                    <a:cubicBezTo>
                      <a:pt x="12885" y="997"/>
                      <a:pt x="11616" y="-100"/>
                      <a:pt x="10326" y="169"/>
                    </a:cubicBezTo>
                    <a:lnTo>
                      <a:pt x="0" y="0"/>
                    </a:lnTo>
                  </a:path>
                </a:pathLst>
              </a:custGeom>
              <a:noFill/>
              <a:ln w="9525" cap="flat" cmpd="sng">
                <a:solidFill>
                  <a:srgbClr val="7F7F7F"/>
                </a:solidFill>
                <a:prstDash val="dash"/>
                <a:miter lim="400000"/>
                <a:headEnd type="none" w="sm" len="sm"/>
                <a:tailEnd type="none" w="sm" len="sm"/>
              </a:ln>
            </p:spPr>
            <p:txBody>
              <a:bodyPr spcFirstLastPara="1" wrap="square" lIns="50800" tIns="50800" rIns="50800" bIns="50800" anchor="ctr" anchorCtr="0">
                <a:noAutofit/>
              </a:bodyPr>
              <a:lstStyle/>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sp>
            <p:nvSpPr>
              <p:cNvPr id="204" name="Google Shape;204;p7"/>
              <p:cNvSpPr/>
              <p:nvPr/>
            </p:nvSpPr>
            <p:spPr>
              <a:xfrm>
                <a:off x="3060361" y="2112673"/>
                <a:ext cx="756146" cy="329038"/>
              </a:xfrm>
              <a:custGeom>
                <a:avLst/>
                <a:gdLst/>
                <a:ahLst/>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noFill/>
              <a:ln w="9525" cap="flat" cmpd="sng">
                <a:solidFill>
                  <a:srgbClr val="7F7F7F"/>
                </a:solidFill>
                <a:prstDash val="dash"/>
                <a:miter lim="400000"/>
                <a:headEnd type="none" w="sm" len="sm"/>
                <a:tailEnd type="none" w="sm" len="sm"/>
              </a:ln>
            </p:spPr>
            <p:txBody>
              <a:bodyPr spcFirstLastPara="1" wrap="square" lIns="50800" tIns="50800" rIns="50800" bIns="50800" anchor="ctr" anchorCtr="0">
                <a:noAutofit/>
              </a:bodyPr>
              <a:lstStyle/>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grpSp>
        <p:sp>
          <p:nvSpPr>
            <p:cNvPr id="207" name="Google Shape;207;p7"/>
            <p:cNvSpPr/>
            <p:nvPr/>
          </p:nvSpPr>
          <p:spPr>
            <a:xfrm>
              <a:off x="4191228" y="3691610"/>
              <a:ext cx="1231376" cy="64059"/>
            </a:xfrm>
            <a:custGeom>
              <a:avLst/>
              <a:gdLst/>
              <a:ahLst/>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noFill/>
            <a:ln w="9525" cap="flat" cmpd="sng">
              <a:solidFill>
                <a:srgbClr val="7F7F7F"/>
              </a:solidFill>
              <a:prstDash val="dash"/>
              <a:miter lim="400000"/>
              <a:headEnd type="none" w="sm" len="sm"/>
              <a:tailEnd type="none" w="sm" len="sm"/>
            </a:ln>
          </p:spPr>
          <p:txBody>
            <a:bodyPr spcFirstLastPara="1" wrap="square" lIns="50800" tIns="50800" rIns="50800" bIns="50800" anchor="ctr" anchorCtr="0">
              <a:noAutofit/>
            </a:bodyPr>
            <a:lstStyle/>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grpSp>
          <p:nvGrpSpPr>
            <p:cNvPr id="208" name="Google Shape;208;p7"/>
            <p:cNvGrpSpPr/>
            <p:nvPr/>
          </p:nvGrpSpPr>
          <p:grpSpPr>
            <a:xfrm rot="10800000" flipH="1">
              <a:off x="4191227" y="4242457"/>
              <a:ext cx="4148754" cy="352919"/>
              <a:chOff x="3060361" y="2112673"/>
              <a:chExt cx="2547608" cy="1812770"/>
            </a:xfrm>
          </p:grpSpPr>
          <p:sp>
            <p:nvSpPr>
              <p:cNvPr id="209" name="Google Shape;209;p7"/>
              <p:cNvSpPr/>
              <p:nvPr/>
            </p:nvSpPr>
            <p:spPr>
              <a:xfrm rot="-5400000" flipH="1">
                <a:off x="3966512" y="2283985"/>
                <a:ext cx="1489732" cy="1793183"/>
              </a:xfrm>
              <a:custGeom>
                <a:avLst/>
                <a:gdLst/>
                <a:ahLst/>
                <a:cxnLst/>
                <a:rect l="l" t="t" r="r" b="b"/>
                <a:pathLst>
                  <a:path w="14600" h="45808" extrusionOk="0">
                    <a:moveTo>
                      <a:pt x="14579" y="45808"/>
                    </a:moveTo>
                    <a:lnTo>
                      <a:pt x="14579" y="9127"/>
                    </a:lnTo>
                    <a:cubicBezTo>
                      <a:pt x="14688" y="6953"/>
                      <a:pt x="14375" y="4779"/>
                      <a:pt x="13712" y="3098"/>
                    </a:cubicBezTo>
                    <a:cubicBezTo>
                      <a:pt x="12885" y="997"/>
                      <a:pt x="11616" y="-100"/>
                      <a:pt x="10326" y="169"/>
                    </a:cubicBezTo>
                    <a:lnTo>
                      <a:pt x="0" y="0"/>
                    </a:lnTo>
                  </a:path>
                </a:pathLst>
              </a:custGeom>
              <a:noFill/>
              <a:ln w="9525" cap="flat" cmpd="sng">
                <a:solidFill>
                  <a:srgbClr val="7F7F7F"/>
                </a:solidFill>
                <a:prstDash val="dash"/>
                <a:miter lim="400000"/>
                <a:headEnd type="none" w="sm" len="sm"/>
                <a:tailEnd type="none" w="sm" len="sm"/>
              </a:ln>
            </p:spPr>
            <p:txBody>
              <a:bodyPr spcFirstLastPara="1" wrap="square" lIns="50800" tIns="50800" rIns="50800" bIns="50800" anchor="ctr" anchorCtr="0">
                <a:noAutofit/>
              </a:bodyPr>
              <a:lstStyle/>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sp>
            <p:nvSpPr>
              <p:cNvPr id="210" name="Google Shape;210;p7"/>
              <p:cNvSpPr/>
              <p:nvPr/>
            </p:nvSpPr>
            <p:spPr>
              <a:xfrm>
                <a:off x="3060361" y="2112673"/>
                <a:ext cx="756146" cy="329038"/>
              </a:xfrm>
              <a:custGeom>
                <a:avLst/>
                <a:gdLst/>
                <a:ahLst/>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noFill/>
              <a:ln w="9525" cap="flat" cmpd="sng">
                <a:solidFill>
                  <a:srgbClr val="7F7F7F"/>
                </a:solidFill>
                <a:prstDash val="dash"/>
                <a:miter lim="400000"/>
                <a:headEnd type="none" w="sm" len="sm"/>
                <a:tailEnd type="none" w="sm" len="sm"/>
              </a:ln>
            </p:spPr>
            <p:txBody>
              <a:bodyPr spcFirstLastPara="1" wrap="square" lIns="50800" tIns="50800" rIns="50800" bIns="50800" anchor="ctr" anchorCtr="0">
                <a:noAutofit/>
              </a:bodyPr>
              <a:lstStyle/>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grpSp>
        <p:grpSp>
          <p:nvGrpSpPr>
            <p:cNvPr id="211" name="Google Shape;211;p7"/>
            <p:cNvGrpSpPr/>
            <p:nvPr/>
          </p:nvGrpSpPr>
          <p:grpSpPr>
            <a:xfrm rot="10800000" flipH="1">
              <a:off x="4191227" y="4521605"/>
              <a:ext cx="4148754" cy="1157063"/>
              <a:chOff x="3060361" y="2112673"/>
              <a:chExt cx="2547608" cy="1812770"/>
            </a:xfrm>
          </p:grpSpPr>
          <p:sp>
            <p:nvSpPr>
              <p:cNvPr id="212" name="Google Shape;212;p7"/>
              <p:cNvSpPr/>
              <p:nvPr/>
            </p:nvSpPr>
            <p:spPr>
              <a:xfrm rot="-5400000" flipH="1">
                <a:off x="3966512" y="2283985"/>
                <a:ext cx="1489732" cy="1793183"/>
              </a:xfrm>
              <a:custGeom>
                <a:avLst/>
                <a:gdLst/>
                <a:ahLst/>
                <a:cxnLst/>
                <a:rect l="l" t="t" r="r" b="b"/>
                <a:pathLst>
                  <a:path w="14600" h="45808" extrusionOk="0">
                    <a:moveTo>
                      <a:pt x="14579" y="45808"/>
                    </a:moveTo>
                    <a:lnTo>
                      <a:pt x="14579" y="9127"/>
                    </a:lnTo>
                    <a:cubicBezTo>
                      <a:pt x="14688" y="6953"/>
                      <a:pt x="14375" y="4779"/>
                      <a:pt x="13712" y="3098"/>
                    </a:cubicBezTo>
                    <a:cubicBezTo>
                      <a:pt x="12885" y="997"/>
                      <a:pt x="11616" y="-100"/>
                      <a:pt x="10326" y="169"/>
                    </a:cubicBezTo>
                    <a:lnTo>
                      <a:pt x="0" y="0"/>
                    </a:lnTo>
                  </a:path>
                </a:pathLst>
              </a:custGeom>
              <a:noFill/>
              <a:ln w="9525" cap="flat" cmpd="sng">
                <a:solidFill>
                  <a:srgbClr val="7F7F7F"/>
                </a:solidFill>
                <a:prstDash val="dash"/>
                <a:miter lim="400000"/>
                <a:headEnd type="none" w="sm" len="sm"/>
                <a:tailEnd type="none" w="sm" len="sm"/>
              </a:ln>
            </p:spPr>
            <p:txBody>
              <a:bodyPr spcFirstLastPara="1" wrap="square" lIns="50800" tIns="50800" rIns="50800" bIns="50800" anchor="ctr" anchorCtr="0">
                <a:noAutofit/>
              </a:bodyPr>
              <a:lstStyle/>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sp>
            <p:nvSpPr>
              <p:cNvPr id="213" name="Google Shape;213;p7"/>
              <p:cNvSpPr/>
              <p:nvPr/>
            </p:nvSpPr>
            <p:spPr>
              <a:xfrm>
                <a:off x="3060361" y="2112673"/>
                <a:ext cx="756146" cy="329038"/>
              </a:xfrm>
              <a:custGeom>
                <a:avLst/>
                <a:gdLst/>
                <a:ahLst/>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noFill/>
              <a:ln w="9525" cap="flat" cmpd="sng">
                <a:solidFill>
                  <a:srgbClr val="7F7F7F"/>
                </a:solidFill>
                <a:prstDash val="dash"/>
                <a:miter lim="400000"/>
                <a:headEnd type="none" w="sm" len="sm"/>
                <a:tailEnd type="none" w="sm" len="sm"/>
              </a:ln>
            </p:spPr>
            <p:txBody>
              <a:bodyPr spcFirstLastPara="1" wrap="square" lIns="50800" tIns="50800" rIns="50800" bIns="50800" anchor="ctr" anchorCtr="0">
                <a:noAutofit/>
              </a:bodyPr>
              <a:lstStyle/>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grpSp>
      </p:grpSp>
      <p:grpSp>
        <p:nvGrpSpPr>
          <p:cNvPr id="6" name="Group 5" descr="Picture of globe">
            <a:extLst>
              <a:ext uri="{FF2B5EF4-FFF2-40B4-BE49-F238E27FC236}">
                <a16:creationId xmlns:a16="http://schemas.microsoft.com/office/drawing/2014/main" id="{5A228CF2-57BD-49D2-A340-87A99634044D}"/>
              </a:ext>
            </a:extLst>
          </p:cNvPr>
          <p:cNvGrpSpPr/>
          <p:nvPr/>
        </p:nvGrpSpPr>
        <p:grpSpPr>
          <a:xfrm>
            <a:off x="5757729" y="1239846"/>
            <a:ext cx="5596071" cy="5201085"/>
            <a:chOff x="5757729" y="1239846"/>
            <a:chExt cx="5596071" cy="5201085"/>
          </a:xfrm>
        </p:grpSpPr>
        <p:sp>
          <p:nvSpPr>
            <p:cNvPr id="154" name="Google Shape;154;p7"/>
            <p:cNvSpPr/>
            <p:nvPr/>
          </p:nvSpPr>
          <p:spPr>
            <a:xfrm>
              <a:off x="5757729" y="1261166"/>
              <a:ext cx="5596071" cy="5179765"/>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dk2"/>
              </a:solidFill>
              <a:prstDash val="solid"/>
              <a:miter lim="400000"/>
              <a:headEnd type="none" w="sm" len="sm"/>
              <a:tailEnd type="none" w="sm" len="sm"/>
            </a:ln>
            <a:effectLst>
              <a:outerShdw blurRad="50800" dist="38100" dir="8100000" algn="tr" rotWithShape="0">
                <a:srgbClr val="000000">
                  <a:alpha val="40000"/>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7200" b="1">
                <a:solidFill>
                  <a:schemeClr val="dk1"/>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6DC3D415-5B5E-40A5-8DBC-34C56C22D22F}"/>
                </a:ext>
              </a:extLst>
            </p:cNvPr>
            <p:cNvGrpSpPr/>
            <p:nvPr/>
          </p:nvGrpSpPr>
          <p:grpSpPr>
            <a:xfrm>
              <a:off x="6713324" y="1239846"/>
              <a:ext cx="4617542" cy="4911855"/>
              <a:chOff x="6713324" y="1239846"/>
              <a:chExt cx="4617542" cy="4911855"/>
            </a:xfrm>
          </p:grpSpPr>
          <p:sp>
            <p:nvSpPr>
              <p:cNvPr id="155" name="Google Shape;155;p7"/>
              <p:cNvSpPr/>
              <p:nvPr/>
            </p:nvSpPr>
            <p:spPr>
              <a:xfrm>
                <a:off x="6713324" y="1239846"/>
                <a:ext cx="4617542" cy="2379984"/>
              </a:xfrm>
              <a:custGeom>
                <a:avLst/>
                <a:gdLst/>
                <a:ahLst/>
                <a:cxnLst/>
                <a:rect l="l" t="t"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321" y="2664"/>
                    </a:lnTo>
                    <a:lnTo>
                      <a:pt x="11181" y="2594"/>
                    </a:lnTo>
                    <a:lnTo>
                      <a:pt x="11205" y="2473"/>
                    </a:lnTo>
                    <a:lnTo>
                      <a:pt x="11047"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solidFill>
                <a:schemeClr val="dk2"/>
              </a:solidFill>
              <a:ln>
                <a:noFill/>
              </a:ln>
              <a:effectLst>
                <a:outerShdw blurRad="50800" dist="38100" dir="8100000" algn="tr" rotWithShape="0">
                  <a:srgbClr val="000000">
                    <a:alpha val="40000"/>
                  </a:srgbClr>
                </a:outerShdw>
              </a:effectLst>
            </p:spPr>
            <p:txBody>
              <a:bodyPr spcFirstLastPara="1" wrap="square" lIns="0" tIns="0" rIns="0" bIns="0" anchor="ctr" anchorCtr="0">
                <a:noAutofit/>
              </a:bodyPr>
              <a:lstStyle/>
              <a:p>
                <a:pPr marL="0" marR="0" lvl="0" indent="0" algn="l" rtl="0">
                  <a:lnSpc>
                    <a:spcPct val="90000"/>
                  </a:lnSpc>
                  <a:spcBef>
                    <a:spcPts val="0"/>
                  </a:spcBef>
                  <a:spcAft>
                    <a:spcPts val="0"/>
                  </a:spcAft>
                  <a:buNone/>
                </a:pPr>
                <a:endParaRPr sz="5400" b="1">
                  <a:solidFill>
                    <a:schemeClr val="dk1"/>
                  </a:solidFill>
                  <a:latin typeface="Calibri"/>
                  <a:ea typeface="Calibri"/>
                  <a:cs typeface="Calibri"/>
                  <a:sym typeface="Calibri"/>
                </a:endParaRPr>
              </a:p>
            </p:txBody>
          </p:sp>
          <p:sp>
            <p:nvSpPr>
              <p:cNvPr id="175" name="Google Shape;175;p7"/>
              <p:cNvSpPr/>
              <p:nvPr/>
            </p:nvSpPr>
            <p:spPr>
              <a:xfrm>
                <a:off x="6825512" y="2361151"/>
                <a:ext cx="4361455" cy="3790550"/>
              </a:xfrm>
              <a:custGeom>
                <a:avLst/>
                <a:gdLst/>
                <a:ahLst/>
                <a:cxnLst/>
                <a:rect l="l" t="t"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solidFill>
                <a:schemeClr val="dk2"/>
              </a:solidFill>
              <a:ln>
                <a:noFill/>
              </a:ln>
              <a:effectLst>
                <a:outerShdw blurRad="50800" dist="38100" dir="8100000" algn="tr" rotWithShape="0">
                  <a:srgbClr val="000000">
                    <a:alpha val="40000"/>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4800" b="1">
                  <a:solidFill>
                    <a:schemeClr val="dk1"/>
                  </a:solidFill>
                  <a:latin typeface="Calibri"/>
                  <a:ea typeface="Calibri"/>
                  <a:cs typeface="Calibri"/>
                  <a:sym typeface="Calibri"/>
                </a:endParaRPr>
              </a:p>
            </p:txBody>
          </p:sp>
        </p:grpSp>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 name="Title 1">
            <a:extLst>
              <a:ext uri="{FF2B5EF4-FFF2-40B4-BE49-F238E27FC236}">
                <a16:creationId xmlns:a16="http://schemas.microsoft.com/office/drawing/2014/main" id="{781D3B74-04E1-4868-BFA7-AF62641F4EF7}"/>
              </a:ext>
            </a:extLst>
          </p:cNvPr>
          <p:cNvSpPr>
            <a:spLocks noGrp="1"/>
          </p:cNvSpPr>
          <p:nvPr>
            <p:ph type="title" idx="4294967295"/>
          </p:nvPr>
        </p:nvSpPr>
        <p:spPr>
          <a:xfrm>
            <a:off x="838200" y="120941"/>
            <a:ext cx="1663700" cy="430888"/>
          </a:xfrm>
        </p:spPr>
        <p:txBody>
          <a:bodyPr>
            <a:normAutofit/>
          </a:bodyPr>
          <a:lstStyle/>
          <a:p>
            <a:r>
              <a:rPr lang="en-US" sz="800" dirty="0">
                <a:solidFill>
                  <a:schemeClr val="bg1"/>
                </a:solidFill>
              </a:rPr>
              <a:t>Chart</a:t>
            </a:r>
          </a:p>
        </p:txBody>
      </p:sp>
      <p:cxnSp>
        <p:nvCxnSpPr>
          <p:cNvPr id="219" name="Google Shape;219;p8">
            <a:extLst>
              <a:ext uri="{C183D7F6-B498-43B3-948B-1728B52AA6E4}">
                <adec:decorative xmlns:adec="http://schemas.microsoft.com/office/drawing/2017/decorative" val="1"/>
              </a:ext>
            </a:extLst>
          </p:cNvPr>
          <p:cNvCxnSpPr/>
          <p:nvPr/>
        </p:nvCxnSpPr>
        <p:spPr>
          <a:xfrm flipH="1">
            <a:off x="6096000" y="0"/>
            <a:ext cx="1" cy="6858000"/>
          </a:xfrm>
          <a:prstGeom prst="straightConnector1">
            <a:avLst/>
          </a:prstGeom>
          <a:noFill/>
          <a:ln w="190500" cap="flat" cmpd="sng">
            <a:solidFill>
              <a:srgbClr val="BBBFC3"/>
            </a:solidFill>
            <a:prstDash val="solid"/>
            <a:miter lim="400000"/>
            <a:headEnd type="none" w="sm" len="sm"/>
            <a:tailEnd type="none" w="sm" len="sm"/>
          </a:ln>
        </p:spPr>
      </p:cxnSp>
      <p:sp>
        <p:nvSpPr>
          <p:cNvPr id="221" name="Google Shape;221;p8">
            <a:extLst>
              <a:ext uri="{C183D7F6-B498-43B3-948B-1728B52AA6E4}">
                <adec:decorative xmlns:adec="http://schemas.microsoft.com/office/drawing/2017/decorative" val="1"/>
              </a:ext>
            </a:extLst>
          </p:cNvPr>
          <p:cNvSpPr/>
          <p:nvPr/>
        </p:nvSpPr>
        <p:spPr>
          <a:xfrm>
            <a:off x="6009425" y="711096"/>
            <a:ext cx="173150" cy="17315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F8D3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232" name="Google Shape;232;p8">
            <a:extLst>
              <a:ext uri="{C183D7F6-B498-43B3-948B-1728B52AA6E4}">
                <adec:decorative xmlns:adec="http://schemas.microsoft.com/office/drawing/2017/decorative" val="1"/>
              </a:ext>
            </a:extLst>
          </p:cNvPr>
          <p:cNvSpPr/>
          <p:nvPr/>
        </p:nvSpPr>
        <p:spPr>
          <a:xfrm>
            <a:off x="6009425" y="2642040"/>
            <a:ext cx="173150" cy="17315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9595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240" name="Google Shape;240;p8">
            <a:extLst>
              <a:ext uri="{C183D7F6-B498-43B3-948B-1728B52AA6E4}">
                <adec:decorative xmlns:adec="http://schemas.microsoft.com/office/drawing/2017/decorative" val="1"/>
              </a:ext>
            </a:extLst>
          </p:cNvPr>
          <p:cNvSpPr/>
          <p:nvPr/>
        </p:nvSpPr>
        <p:spPr>
          <a:xfrm>
            <a:off x="6002976" y="3953485"/>
            <a:ext cx="173150" cy="17315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F8D3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248" name="Google Shape;248;p8">
            <a:extLst>
              <a:ext uri="{C183D7F6-B498-43B3-948B-1728B52AA6E4}">
                <adec:decorative xmlns:adec="http://schemas.microsoft.com/office/drawing/2017/decorative" val="1"/>
              </a:ext>
            </a:extLst>
          </p:cNvPr>
          <p:cNvSpPr/>
          <p:nvPr/>
        </p:nvSpPr>
        <p:spPr>
          <a:xfrm>
            <a:off x="6002976" y="5351327"/>
            <a:ext cx="173150" cy="17315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E427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218" name="Google Shape;218;p8"/>
          <p:cNvSpPr txBox="1">
            <a:spLocks noGrp="1"/>
          </p:cNvSpPr>
          <p:nvPr>
            <p:ph type="sldNum" idx="4294967295"/>
          </p:nvPr>
        </p:nvSpPr>
        <p:spPr>
          <a:xfrm>
            <a:off x="11486501" y="6578600"/>
            <a:ext cx="250255" cy="203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100"/>
              <a:t>8</a:t>
            </a:fld>
            <a:endParaRPr sz="1100"/>
          </a:p>
        </p:txBody>
      </p:sp>
      <p:grpSp>
        <p:nvGrpSpPr>
          <p:cNvPr id="5" name="Group 4">
            <a:extLst>
              <a:ext uri="{FF2B5EF4-FFF2-40B4-BE49-F238E27FC236}">
                <a16:creationId xmlns:a16="http://schemas.microsoft.com/office/drawing/2014/main" id="{22AE01C2-E801-4DD1-8623-92A8C3282255}"/>
              </a:ext>
              <a:ext uri="{C183D7F6-B498-43B3-948B-1728B52AA6E4}">
                <adec:decorative xmlns:adec="http://schemas.microsoft.com/office/drawing/2017/decorative" val="1"/>
              </a:ext>
            </a:extLst>
          </p:cNvPr>
          <p:cNvGrpSpPr/>
          <p:nvPr/>
        </p:nvGrpSpPr>
        <p:grpSpPr>
          <a:xfrm>
            <a:off x="364603" y="431800"/>
            <a:ext cx="11296891" cy="5925645"/>
            <a:chOff x="364603" y="512904"/>
            <a:chExt cx="11296891" cy="5844541"/>
          </a:xfrm>
        </p:grpSpPr>
        <p:cxnSp>
          <p:nvCxnSpPr>
            <p:cNvPr id="220" name="Google Shape;220;p8">
              <a:extLst>
                <a:ext uri="{C183D7F6-B498-43B3-948B-1728B52AA6E4}">
                  <adec:decorative xmlns:adec="http://schemas.microsoft.com/office/drawing/2017/decorative" val="1"/>
                </a:ext>
              </a:extLst>
            </p:cNvPr>
            <p:cNvCxnSpPr/>
            <p:nvPr/>
          </p:nvCxnSpPr>
          <p:spPr>
            <a:xfrm rot="10800000">
              <a:off x="4325871" y="815390"/>
              <a:ext cx="1770129" cy="1"/>
            </a:xfrm>
            <a:prstGeom prst="straightConnector1">
              <a:avLst/>
            </a:prstGeom>
            <a:noFill/>
            <a:ln w="38100" cap="flat" cmpd="sng">
              <a:solidFill>
                <a:srgbClr val="3F8D3E"/>
              </a:solidFill>
              <a:prstDash val="solid"/>
              <a:miter lim="400000"/>
              <a:headEnd type="none" w="sm" len="sm"/>
              <a:tailEnd type="none" w="sm" len="sm"/>
            </a:ln>
          </p:spPr>
        </p:cxnSp>
        <p:sp>
          <p:nvSpPr>
            <p:cNvPr id="222" name="Google Shape;222;p8"/>
            <p:cNvSpPr/>
            <p:nvPr/>
          </p:nvSpPr>
          <p:spPr>
            <a:xfrm>
              <a:off x="538835" y="551829"/>
              <a:ext cx="3200187" cy="43088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400" b="1" dirty="0">
                  <a:solidFill>
                    <a:schemeClr val="dk1"/>
                  </a:solidFill>
                  <a:latin typeface="Calibri"/>
                  <a:ea typeface="Calibri"/>
                  <a:cs typeface="Calibri"/>
                  <a:sym typeface="Calibri"/>
                </a:rPr>
                <a:t>First wreaths (5,000) donated by Morrill Worcester and Worcester Wreath Co. </a:t>
              </a:r>
              <a:endParaRPr dirty="0"/>
            </a:p>
          </p:txBody>
        </p:sp>
        <p:cxnSp>
          <p:nvCxnSpPr>
            <p:cNvPr id="223" name="Google Shape;223;p8">
              <a:extLst>
                <a:ext uri="{C183D7F6-B498-43B3-948B-1728B52AA6E4}">
                  <adec:decorative xmlns:adec="http://schemas.microsoft.com/office/drawing/2017/decorative" val="1"/>
                </a:ext>
              </a:extLst>
            </p:cNvPr>
            <p:cNvCxnSpPr/>
            <p:nvPr/>
          </p:nvCxnSpPr>
          <p:spPr>
            <a:xfrm flipH="1">
              <a:off x="6142942" y="1330772"/>
              <a:ext cx="1770130" cy="1"/>
            </a:xfrm>
            <a:prstGeom prst="straightConnector1">
              <a:avLst/>
            </a:prstGeom>
            <a:noFill/>
            <a:ln w="38100" cap="flat" cmpd="sng">
              <a:solidFill>
                <a:srgbClr val="D2232A"/>
              </a:solidFill>
              <a:prstDash val="solid"/>
              <a:miter lim="400000"/>
              <a:headEnd type="none" w="sm" len="sm"/>
              <a:tailEnd type="none" w="sm" len="sm"/>
            </a:ln>
          </p:spPr>
        </p:cxnSp>
        <p:sp>
          <p:nvSpPr>
            <p:cNvPr id="225" name="Google Shape;225;p8"/>
            <p:cNvSpPr/>
            <p:nvPr/>
          </p:nvSpPr>
          <p:spPr>
            <a:xfrm>
              <a:off x="8497992" y="835718"/>
              <a:ext cx="3163502"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Iconic photo of wreaths in snow became a viral sensation </a:t>
              </a:r>
              <a:endParaRPr/>
            </a:p>
          </p:txBody>
        </p:sp>
        <p:sp>
          <p:nvSpPr>
            <p:cNvPr id="226" name="Google Shape;226;p8"/>
            <p:cNvSpPr/>
            <p:nvPr/>
          </p:nvSpPr>
          <p:spPr>
            <a:xfrm>
              <a:off x="3942409" y="512904"/>
              <a:ext cx="986933" cy="562321"/>
            </a:xfrm>
            <a:prstGeom prst="rect">
              <a:avLst/>
            </a:prstGeom>
            <a:solidFill>
              <a:srgbClr val="3F8D3E"/>
            </a:solidFill>
            <a:ln w="139700" cap="flat" cmpd="sng">
              <a:solidFill>
                <a:srgbClr val="3F8D3E"/>
              </a:solidFill>
              <a:prstDash val="solid"/>
              <a:miter lim="400000"/>
              <a:headEnd type="none" w="sm" len="sm"/>
              <a:tailEnd type="none" w="sm" len="sm"/>
            </a:ln>
            <a:effectLst>
              <a:outerShdw blurRad="190500" dist="25400" dir="5400000" rotWithShape="0">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1992</a:t>
              </a:r>
              <a:endParaRPr sz="2000" dirty="0">
                <a:solidFill>
                  <a:schemeClr val="lt1"/>
                </a:solidFill>
                <a:latin typeface="Calibri"/>
                <a:ea typeface="Calibri"/>
                <a:cs typeface="Calibri"/>
                <a:sym typeface="Calibri"/>
              </a:endParaRPr>
            </a:p>
          </p:txBody>
        </p:sp>
        <p:sp>
          <p:nvSpPr>
            <p:cNvPr id="227" name="Google Shape;227;p8"/>
            <p:cNvSpPr/>
            <p:nvPr/>
          </p:nvSpPr>
          <p:spPr>
            <a:xfrm>
              <a:off x="7229685" y="1028287"/>
              <a:ext cx="986933" cy="562321"/>
            </a:xfrm>
            <a:prstGeom prst="rect">
              <a:avLst/>
            </a:prstGeom>
            <a:solidFill>
              <a:srgbClr val="D2232A"/>
            </a:solidFill>
            <a:ln w="139700" cap="flat" cmpd="sng">
              <a:solidFill>
                <a:srgbClr val="D2232A"/>
              </a:solidFill>
              <a:prstDash val="solid"/>
              <a:miter lim="400000"/>
              <a:headEnd type="none" w="sm" len="sm"/>
              <a:tailEnd type="none" w="sm" len="sm"/>
            </a:ln>
            <a:effectLst>
              <a:outerShdw blurRad="190500" dist="25400" dir="5400000" rotWithShape="0">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2005</a:t>
              </a:r>
              <a:endParaRPr sz="2000">
                <a:solidFill>
                  <a:schemeClr val="lt1"/>
                </a:solidFill>
                <a:latin typeface="Calibri"/>
                <a:ea typeface="Calibri"/>
                <a:cs typeface="Calibri"/>
                <a:sym typeface="Calibri"/>
              </a:endParaRPr>
            </a:p>
          </p:txBody>
        </p:sp>
        <p:cxnSp>
          <p:nvCxnSpPr>
            <p:cNvPr id="228" name="Google Shape;228;p8">
              <a:extLst>
                <a:ext uri="{C183D7F6-B498-43B3-948B-1728B52AA6E4}">
                  <adec:decorative xmlns:adec="http://schemas.microsoft.com/office/drawing/2017/decorative" val="1"/>
                </a:ext>
              </a:extLst>
            </p:cNvPr>
            <p:cNvCxnSpPr/>
            <p:nvPr/>
          </p:nvCxnSpPr>
          <p:spPr>
            <a:xfrm rot="10800000">
              <a:off x="4325871" y="2213232"/>
              <a:ext cx="1770129" cy="1"/>
            </a:xfrm>
            <a:prstGeom prst="straightConnector1">
              <a:avLst/>
            </a:prstGeom>
            <a:noFill/>
            <a:ln w="38100" cap="flat" cmpd="sng">
              <a:solidFill>
                <a:srgbClr val="1E4273"/>
              </a:solidFill>
              <a:prstDash val="solid"/>
              <a:miter lim="400000"/>
              <a:headEnd type="none" w="sm" len="sm"/>
              <a:tailEnd type="none" w="sm" len="sm"/>
            </a:ln>
          </p:spPr>
        </p:cxnSp>
        <p:sp>
          <p:nvSpPr>
            <p:cNvPr id="230" name="Google Shape;230;p8"/>
            <p:cNvSpPr/>
            <p:nvPr/>
          </p:nvSpPr>
          <p:spPr>
            <a:xfrm>
              <a:off x="364603" y="1718178"/>
              <a:ext cx="3454509" cy="86177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With the help of the CAP and other civic organizations, simultaneous wreath-laying ceremonies were held at over 150 locations around the country. </a:t>
              </a:r>
              <a:endParaRPr/>
            </a:p>
          </p:txBody>
        </p:sp>
        <p:cxnSp>
          <p:nvCxnSpPr>
            <p:cNvPr id="231" name="Google Shape;231;p8">
              <a:extLst>
                <a:ext uri="{C183D7F6-B498-43B3-948B-1728B52AA6E4}">
                  <adec:decorative xmlns:adec="http://schemas.microsoft.com/office/drawing/2017/decorative" val="1"/>
                </a:ext>
              </a:extLst>
            </p:cNvPr>
            <p:cNvCxnSpPr/>
            <p:nvPr/>
          </p:nvCxnSpPr>
          <p:spPr>
            <a:xfrm flipH="1">
              <a:off x="6142942" y="2728614"/>
              <a:ext cx="1770130" cy="1"/>
            </a:xfrm>
            <a:prstGeom prst="straightConnector1">
              <a:avLst/>
            </a:prstGeom>
            <a:noFill/>
            <a:ln w="38100" cap="flat" cmpd="sng">
              <a:solidFill>
                <a:srgbClr val="595959"/>
              </a:solidFill>
              <a:prstDash val="solid"/>
              <a:miter lim="400000"/>
              <a:headEnd type="none" w="sm" len="sm"/>
              <a:tailEnd type="none" w="sm" len="sm"/>
            </a:ln>
          </p:spPr>
        </p:cxnSp>
        <p:sp>
          <p:nvSpPr>
            <p:cNvPr id="233" name="Google Shape;233;p8"/>
            <p:cNvSpPr/>
            <p:nvPr/>
          </p:nvSpPr>
          <p:spPr>
            <a:xfrm>
              <a:off x="8497992" y="2233560"/>
              <a:ext cx="3163502"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Wreaths Across America formed as a 501(c)(3) nonprofit organization </a:t>
              </a:r>
              <a:endParaRPr dirty="0"/>
            </a:p>
          </p:txBody>
        </p:sp>
        <p:sp>
          <p:nvSpPr>
            <p:cNvPr id="234" name="Google Shape;234;p8"/>
            <p:cNvSpPr/>
            <p:nvPr/>
          </p:nvSpPr>
          <p:spPr>
            <a:xfrm>
              <a:off x="4022499" y="1910746"/>
              <a:ext cx="986933" cy="562321"/>
            </a:xfrm>
            <a:prstGeom prst="rect">
              <a:avLst/>
            </a:prstGeom>
            <a:solidFill>
              <a:srgbClr val="1E4273"/>
            </a:solidFill>
            <a:ln w="139700" cap="flat" cmpd="sng">
              <a:solidFill>
                <a:srgbClr val="1E4273"/>
              </a:solidFill>
              <a:prstDash val="solid"/>
              <a:miter lim="400000"/>
              <a:headEnd type="none" w="sm" len="sm"/>
              <a:tailEnd type="none" w="sm" len="sm"/>
            </a:ln>
            <a:effectLst>
              <a:outerShdw blurRad="190500" dist="25400" dir="5400000" rotWithShape="0">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2006</a:t>
              </a:r>
              <a:endParaRPr sz="2000">
                <a:solidFill>
                  <a:schemeClr val="lt1"/>
                </a:solidFill>
                <a:latin typeface="Calibri"/>
                <a:ea typeface="Calibri"/>
                <a:cs typeface="Calibri"/>
                <a:sym typeface="Calibri"/>
              </a:endParaRPr>
            </a:p>
          </p:txBody>
        </p:sp>
        <p:sp>
          <p:nvSpPr>
            <p:cNvPr id="235" name="Google Shape;235;p8"/>
            <p:cNvSpPr/>
            <p:nvPr/>
          </p:nvSpPr>
          <p:spPr>
            <a:xfrm>
              <a:off x="7229685" y="2426129"/>
              <a:ext cx="986933" cy="562321"/>
            </a:xfrm>
            <a:prstGeom prst="rect">
              <a:avLst/>
            </a:prstGeom>
            <a:solidFill>
              <a:srgbClr val="595959"/>
            </a:solidFill>
            <a:ln w="139700" cap="flat" cmpd="sng">
              <a:solidFill>
                <a:srgbClr val="595959"/>
              </a:solidFill>
              <a:prstDash val="solid"/>
              <a:miter lim="400000"/>
              <a:headEnd type="none" w="sm" len="sm"/>
              <a:tailEnd type="none" w="sm" len="sm"/>
            </a:ln>
            <a:effectLst>
              <a:outerShdw blurRad="190500" dist="25400" dir="5400000" rotWithShape="0">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2007</a:t>
              </a:r>
              <a:endParaRPr sz="2000">
                <a:solidFill>
                  <a:schemeClr val="lt1"/>
                </a:solidFill>
                <a:latin typeface="Calibri"/>
                <a:ea typeface="Calibri"/>
                <a:cs typeface="Calibri"/>
                <a:sym typeface="Calibri"/>
              </a:endParaRPr>
            </a:p>
          </p:txBody>
        </p:sp>
        <p:cxnSp>
          <p:nvCxnSpPr>
            <p:cNvPr id="236" name="Google Shape;236;p8">
              <a:extLst>
                <a:ext uri="{C183D7F6-B498-43B3-948B-1728B52AA6E4}">
                  <adec:decorative xmlns:adec="http://schemas.microsoft.com/office/drawing/2017/decorative" val="1"/>
                </a:ext>
              </a:extLst>
            </p:cNvPr>
            <p:cNvCxnSpPr/>
            <p:nvPr/>
          </p:nvCxnSpPr>
          <p:spPr>
            <a:xfrm rot="10800000">
              <a:off x="4319422" y="3542397"/>
              <a:ext cx="1770129" cy="1"/>
            </a:xfrm>
            <a:prstGeom prst="straightConnector1">
              <a:avLst/>
            </a:prstGeom>
            <a:noFill/>
            <a:ln w="38100" cap="flat" cmpd="sng">
              <a:solidFill>
                <a:srgbClr val="D2232A"/>
              </a:solidFill>
              <a:prstDash val="solid"/>
              <a:miter lim="400000"/>
              <a:headEnd type="none" w="sm" len="sm"/>
              <a:tailEnd type="none" w="sm" len="sm"/>
            </a:ln>
          </p:spPr>
        </p:cxnSp>
        <p:sp>
          <p:nvSpPr>
            <p:cNvPr id="238" name="Google Shape;238;p8"/>
            <p:cNvSpPr/>
            <p:nvPr/>
          </p:nvSpPr>
          <p:spPr>
            <a:xfrm>
              <a:off x="612476" y="3047343"/>
              <a:ext cx="3200187" cy="43088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Millionth wreath placed at Arlington National Cemetery </a:t>
              </a:r>
              <a:endParaRPr/>
            </a:p>
          </p:txBody>
        </p:sp>
        <p:cxnSp>
          <p:nvCxnSpPr>
            <p:cNvPr id="239" name="Google Shape;239;p8">
              <a:extLst>
                <a:ext uri="{C183D7F6-B498-43B3-948B-1728B52AA6E4}">
                  <adec:decorative xmlns:adec="http://schemas.microsoft.com/office/drawing/2017/decorative" val="1"/>
                </a:ext>
              </a:extLst>
            </p:cNvPr>
            <p:cNvCxnSpPr/>
            <p:nvPr/>
          </p:nvCxnSpPr>
          <p:spPr>
            <a:xfrm flipH="1">
              <a:off x="6136493" y="4057779"/>
              <a:ext cx="1770130" cy="1"/>
            </a:xfrm>
            <a:prstGeom prst="straightConnector1">
              <a:avLst/>
            </a:prstGeom>
            <a:noFill/>
            <a:ln w="38100" cap="flat" cmpd="sng">
              <a:solidFill>
                <a:srgbClr val="3F8D3E"/>
              </a:solidFill>
              <a:prstDash val="solid"/>
              <a:miter lim="400000"/>
              <a:headEnd type="none" w="sm" len="sm"/>
              <a:tailEnd type="none" w="sm" len="sm"/>
            </a:ln>
          </p:spPr>
        </p:cxnSp>
        <p:sp>
          <p:nvSpPr>
            <p:cNvPr id="241" name="Google Shape;241;p8"/>
            <p:cNvSpPr/>
            <p:nvPr/>
          </p:nvSpPr>
          <p:spPr>
            <a:xfrm>
              <a:off x="8491543" y="3562725"/>
              <a:ext cx="3163502"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For the first time, every headstone at Arlington National Cemetery received a wreath. </a:t>
              </a:r>
              <a:endParaRPr/>
            </a:p>
          </p:txBody>
        </p:sp>
        <p:sp>
          <p:nvSpPr>
            <p:cNvPr id="242" name="Google Shape;242;p8"/>
            <p:cNvSpPr/>
            <p:nvPr/>
          </p:nvSpPr>
          <p:spPr>
            <a:xfrm>
              <a:off x="4016050" y="3239911"/>
              <a:ext cx="986933" cy="562321"/>
            </a:xfrm>
            <a:prstGeom prst="rect">
              <a:avLst/>
            </a:prstGeom>
            <a:solidFill>
              <a:srgbClr val="D2232A"/>
            </a:solidFill>
            <a:ln w="139700" cap="flat" cmpd="sng">
              <a:solidFill>
                <a:srgbClr val="D2232A"/>
              </a:solidFill>
              <a:prstDash val="solid"/>
              <a:miter lim="400000"/>
              <a:headEnd type="none" w="sm" len="sm"/>
              <a:tailEnd type="none" w="sm" len="sm"/>
            </a:ln>
            <a:effectLst>
              <a:outerShdw blurRad="190500" dist="25400" dir="5400000" rotWithShape="0">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2012</a:t>
              </a:r>
              <a:endParaRPr sz="2000">
                <a:solidFill>
                  <a:schemeClr val="lt1"/>
                </a:solidFill>
                <a:latin typeface="Calibri"/>
                <a:ea typeface="Calibri"/>
                <a:cs typeface="Calibri"/>
                <a:sym typeface="Calibri"/>
              </a:endParaRPr>
            </a:p>
          </p:txBody>
        </p:sp>
        <p:sp>
          <p:nvSpPr>
            <p:cNvPr id="243" name="Google Shape;243;p8"/>
            <p:cNvSpPr/>
            <p:nvPr/>
          </p:nvSpPr>
          <p:spPr>
            <a:xfrm>
              <a:off x="7223236" y="3755294"/>
              <a:ext cx="986933" cy="562321"/>
            </a:xfrm>
            <a:prstGeom prst="rect">
              <a:avLst/>
            </a:prstGeom>
            <a:solidFill>
              <a:srgbClr val="3F8D3E"/>
            </a:solidFill>
            <a:ln w="139700" cap="flat" cmpd="sng">
              <a:solidFill>
                <a:srgbClr val="3F8D3E"/>
              </a:solidFill>
              <a:prstDash val="solid"/>
              <a:miter lim="400000"/>
              <a:headEnd type="none" w="sm" len="sm"/>
              <a:tailEnd type="none" w="sm" len="sm"/>
            </a:ln>
            <a:effectLst>
              <a:outerShdw blurRad="190500" dist="25400" dir="5400000" rotWithShape="0">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2014</a:t>
              </a:r>
              <a:endParaRPr sz="2000">
                <a:solidFill>
                  <a:schemeClr val="lt1"/>
                </a:solidFill>
                <a:latin typeface="Calibri"/>
                <a:ea typeface="Calibri"/>
                <a:cs typeface="Calibri"/>
                <a:sym typeface="Calibri"/>
              </a:endParaRPr>
            </a:p>
          </p:txBody>
        </p:sp>
        <p:cxnSp>
          <p:nvCxnSpPr>
            <p:cNvPr id="244" name="Google Shape;244;p8">
              <a:extLst>
                <a:ext uri="{C183D7F6-B498-43B3-948B-1728B52AA6E4}">
                  <adec:decorative xmlns:adec="http://schemas.microsoft.com/office/drawing/2017/decorative" val="1"/>
                </a:ext>
              </a:extLst>
            </p:cNvPr>
            <p:cNvCxnSpPr/>
            <p:nvPr/>
          </p:nvCxnSpPr>
          <p:spPr>
            <a:xfrm rot="10800000">
              <a:off x="4319422" y="4940239"/>
              <a:ext cx="1770129" cy="1"/>
            </a:xfrm>
            <a:prstGeom prst="straightConnector1">
              <a:avLst/>
            </a:prstGeom>
            <a:noFill/>
            <a:ln w="38100" cap="flat" cmpd="sng">
              <a:solidFill>
                <a:srgbClr val="757070"/>
              </a:solidFill>
              <a:prstDash val="solid"/>
              <a:miter lim="400000"/>
              <a:headEnd type="none" w="sm" len="sm"/>
              <a:tailEnd type="none" w="sm" len="sm"/>
            </a:ln>
          </p:spPr>
        </p:cxnSp>
        <p:sp>
          <p:nvSpPr>
            <p:cNvPr id="246" name="Google Shape;246;p8"/>
            <p:cNvSpPr/>
            <p:nvPr/>
          </p:nvSpPr>
          <p:spPr>
            <a:xfrm>
              <a:off x="612476" y="4445185"/>
              <a:ext cx="3200187" cy="43088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25th year that veterans’ wreaths were placed at Arlington National Cemetery.</a:t>
              </a:r>
              <a:endParaRPr/>
            </a:p>
          </p:txBody>
        </p:sp>
        <p:cxnSp>
          <p:nvCxnSpPr>
            <p:cNvPr id="247" name="Google Shape;247;p8">
              <a:extLst>
                <a:ext uri="{C183D7F6-B498-43B3-948B-1728B52AA6E4}">
                  <adec:decorative xmlns:adec="http://schemas.microsoft.com/office/drawing/2017/decorative" val="1"/>
                </a:ext>
              </a:extLst>
            </p:cNvPr>
            <p:cNvCxnSpPr/>
            <p:nvPr/>
          </p:nvCxnSpPr>
          <p:spPr>
            <a:xfrm flipH="1">
              <a:off x="6136493" y="5455621"/>
              <a:ext cx="1770130" cy="1"/>
            </a:xfrm>
            <a:prstGeom prst="straightConnector1">
              <a:avLst/>
            </a:prstGeom>
            <a:noFill/>
            <a:ln w="38100" cap="flat" cmpd="sng">
              <a:solidFill>
                <a:srgbClr val="1E4273"/>
              </a:solidFill>
              <a:prstDash val="solid"/>
              <a:miter lim="400000"/>
              <a:headEnd type="none" w="sm" len="sm"/>
              <a:tailEnd type="none" w="sm" len="sm"/>
            </a:ln>
          </p:spPr>
        </p:cxnSp>
        <p:sp>
          <p:nvSpPr>
            <p:cNvPr id="249" name="Google Shape;249;p8"/>
            <p:cNvSpPr/>
            <p:nvPr/>
          </p:nvSpPr>
          <p:spPr>
            <a:xfrm>
              <a:off x="8491543" y="4960567"/>
              <a:ext cx="3163502"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Mission advances overseas with the first placement of 9,387 veterans’ wreaths at Normandy-American Cemetery in France. </a:t>
              </a:r>
              <a:endParaRPr/>
            </a:p>
          </p:txBody>
        </p:sp>
        <p:sp>
          <p:nvSpPr>
            <p:cNvPr id="250" name="Google Shape;250;p8"/>
            <p:cNvSpPr/>
            <p:nvPr/>
          </p:nvSpPr>
          <p:spPr>
            <a:xfrm>
              <a:off x="4016050" y="4637753"/>
              <a:ext cx="986933" cy="562321"/>
            </a:xfrm>
            <a:prstGeom prst="rect">
              <a:avLst/>
            </a:prstGeom>
            <a:solidFill>
              <a:srgbClr val="757070"/>
            </a:solidFill>
            <a:ln w="139700" cap="flat" cmpd="sng">
              <a:solidFill>
                <a:srgbClr val="757070"/>
              </a:solidFill>
              <a:prstDash val="solid"/>
              <a:miter lim="400000"/>
              <a:headEnd type="none" w="sm" len="sm"/>
              <a:tailEnd type="none" w="sm" len="sm"/>
            </a:ln>
            <a:effectLst>
              <a:outerShdw blurRad="190500" dist="25400" dir="5400000" rotWithShape="0">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2016</a:t>
              </a:r>
              <a:endParaRPr sz="2000">
                <a:solidFill>
                  <a:schemeClr val="lt1"/>
                </a:solidFill>
                <a:latin typeface="Calibri"/>
                <a:ea typeface="Calibri"/>
                <a:cs typeface="Calibri"/>
                <a:sym typeface="Calibri"/>
              </a:endParaRPr>
            </a:p>
          </p:txBody>
        </p:sp>
        <p:sp>
          <p:nvSpPr>
            <p:cNvPr id="251" name="Google Shape;251;p8"/>
            <p:cNvSpPr/>
            <p:nvPr/>
          </p:nvSpPr>
          <p:spPr>
            <a:xfrm>
              <a:off x="7223236" y="5153136"/>
              <a:ext cx="986933" cy="562321"/>
            </a:xfrm>
            <a:prstGeom prst="rect">
              <a:avLst/>
            </a:prstGeom>
            <a:solidFill>
              <a:srgbClr val="1E4273"/>
            </a:solidFill>
            <a:ln w="139700" cap="flat" cmpd="sng">
              <a:solidFill>
                <a:srgbClr val="1E4273"/>
              </a:solidFill>
              <a:prstDash val="solid"/>
              <a:miter lim="400000"/>
              <a:headEnd type="none" w="sm" len="sm"/>
              <a:tailEnd type="none" w="sm" len="sm"/>
            </a:ln>
            <a:effectLst>
              <a:outerShdw blurRad="190500" dist="25400" dir="5400000" rotWithShape="0">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2018</a:t>
              </a:r>
              <a:endParaRPr sz="2000">
                <a:solidFill>
                  <a:schemeClr val="lt1"/>
                </a:solidFill>
                <a:latin typeface="Calibri"/>
                <a:ea typeface="Calibri"/>
                <a:cs typeface="Calibri"/>
                <a:sym typeface="Calibri"/>
              </a:endParaRPr>
            </a:p>
          </p:txBody>
        </p:sp>
        <p:cxnSp>
          <p:nvCxnSpPr>
            <p:cNvPr id="252" name="Google Shape;252;p8">
              <a:extLst>
                <a:ext uri="{C183D7F6-B498-43B3-948B-1728B52AA6E4}">
                  <adec:decorative xmlns:adec="http://schemas.microsoft.com/office/drawing/2017/decorative" val="1"/>
                </a:ext>
              </a:extLst>
            </p:cNvPr>
            <p:cNvCxnSpPr/>
            <p:nvPr/>
          </p:nvCxnSpPr>
          <p:spPr>
            <a:xfrm rot="10800000">
              <a:off x="4312973" y="6097610"/>
              <a:ext cx="1770129" cy="1"/>
            </a:xfrm>
            <a:prstGeom prst="straightConnector1">
              <a:avLst/>
            </a:prstGeom>
            <a:noFill/>
            <a:ln w="38100" cap="flat" cmpd="sng">
              <a:solidFill>
                <a:srgbClr val="3F8D3E"/>
              </a:solidFill>
              <a:prstDash val="solid"/>
              <a:miter lim="400000"/>
              <a:headEnd type="none" w="sm" len="sm"/>
              <a:tailEnd type="none" w="sm" len="sm"/>
            </a:ln>
          </p:spPr>
        </p:cxnSp>
        <p:sp>
          <p:nvSpPr>
            <p:cNvPr id="254" name="Google Shape;254;p8"/>
            <p:cNvSpPr/>
            <p:nvPr/>
          </p:nvSpPr>
          <p:spPr>
            <a:xfrm>
              <a:off x="457201" y="5787747"/>
              <a:ext cx="3349014" cy="43088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400" b="1" dirty="0">
                  <a:solidFill>
                    <a:schemeClr val="dk1"/>
                  </a:solidFill>
                  <a:latin typeface="Calibri"/>
                  <a:ea typeface="Calibri"/>
                  <a:cs typeface="Calibri"/>
                  <a:sym typeface="Calibri"/>
                </a:rPr>
                <a:t>Placed 2.2 million veterans’ wreaths at 2,158 participating locations across the country</a:t>
              </a:r>
              <a:endParaRPr dirty="0"/>
            </a:p>
          </p:txBody>
        </p:sp>
        <p:sp>
          <p:nvSpPr>
            <p:cNvPr id="255" name="Google Shape;255;p8"/>
            <p:cNvSpPr/>
            <p:nvPr/>
          </p:nvSpPr>
          <p:spPr>
            <a:xfrm>
              <a:off x="4009601" y="5795124"/>
              <a:ext cx="986933" cy="562321"/>
            </a:xfrm>
            <a:prstGeom prst="rect">
              <a:avLst/>
            </a:prstGeom>
            <a:solidFill>
              <a:srgbClr val="3F8D3E"/>
            </a:solidFill>
            <a:ln w="139700" cap="flat" cmpd="sng">
              <a:solidFill>
                <a:srgbClr val="3F8D3E"/>
              </a:solidFill>
              <a:prstDash val="solid"/>
              <a:miter lim="400000"/>
              <a:headEnd type="none" w="sm" len="sm"/>
              <a:tailEnd type="none" w="sm" len="sm"/>
            </a:ln>
            <a:effectLst>
              <a:outerShdw blurRad="190500" dist="25400" dir="5400000" rotWithShape="0">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2019</a:t>
              </a:r>
              <a:endParaRPr sz="20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 name="Title 1">
            <a:extLst>
              <a:ext uri="{FF2B5EF4-FFF2-40B4-BE49-F238E27FC236}">
                <a16:creationId xmlns:a16="http://schemas.microsoft.com/office/drawing/2014/main" id="{6FE2ED0D-DF71-42F7-89EA-75B5720A3D26}"/>
              </a:ext>
            </a:extLst>
          </p:cNvPr>
          <p:cNvSpPr>
            <a:spLocks noGrp="1"/>
          </p:cNvSpPr>
          <p:nvPr>
            <p:ph type="title" idx="4294967295"/>
          </p:nvPr>
        </p:nvSpPr>
        <p:spPr>
          <a:xfrm>
            <a:off x="838200" y="365125"/>
            <a:ext cx="4051300" cy="180975"/>
          </a:xfrm>
        </p:spPr>
        <p:txBody>
          <a:bodyPr>
            <a:normAutofit fontScale="90000"/>
          </a:bodyPr>
          <a:lstStyle/>
          <a:p>
            <a:pPr rtl="0"/>
            <a:r>
              <a:rPr lang="en-US" sz="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Sponsorship Groups</a:t>
            </a:r>
            <a:endParaRPr lang="en-US" sz="800" dirty="0">
              <a:solidFill>
                <a:schemeClr val="bg1"/>
              </a:solidFill>
              <a:effectLst/>
            </a:endParaRPr>
          </a:p>
          <a:p>
            <a:endParaRPr lang="en-US" dirty="0"/>
          </a:p>
        </p:txBody>
      </p:sp>
      <p:sp>
        <p:nvSpPr>
          <p:cNvPr id="261" name="Google Shape;261;p9"/>
          <p:cNvSpPr txBox="1">
            <a:spLocks noGrp="1"/>
          </p:cNvSpPr>
          <p:nvPr>
            <p:ph type="body" idx="1"/>
          </p:nvPr>
        </p:nvSpPr>
        <p:spPr>
          <a:xfrm>
            <a:off x="296863" y="234950"/>
            <a:ext cx="11728450" cy="1021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6602E"/>
              </a:buClr>
              <a:buSzPts val="4400"/>
              <a:buNone/>
            </a:pPr>
            <a:r>
              <a:rPr lang="en-US" dirty="0">
                <a:solidFill>
                  <a:srgbClr val="36602E"/>
                </a:solidFill>
              </a:rPr>
              <a:t>Sponsorship Groups</a:t>
            </a:r>
            <a:endParaRPr dirty="0"/>
          </a:p>
        </p:txBody>
      </p:sp>
      <p:sp>
        <p:nvSpPr>
          <p:cNvPr id="262" name="Google Shape;262;p9"/>
          <p:cNvSpPr txBox="1">
            <a:spLocks noGrp="1"/>
          </p:cNvSpPr>
          <p:nvPr>
            <p:ph type="body" idx="2"/>
          </p:nvPr>
        </p:nvSpPr>
        <p:spPr>
          <a:xfrm>
            <a:off x="719138" y="1411288"/>
            <a:ext cx="3833812" cy="48085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b="1" dirty="0">
                <a:latin typeface="Calibri"/>
                <a:ea typeface="Calibri"/>
                <a:cs typeface="Calibri"/>
                <a:sym typeface="Calibri"/>
              </a:rPr>
              <a:t>Options</a:t>
            </a:r>
            <a:endParaRPr dirty="0"/>
          </a:p>
          <a:p>
            <a:pPr marL="0" lvl="0" indent="0" algn="l" rtl="0">
              <a:lnSpc>
                <a:spcPct val="90000"/>
              </a:lnSpc>
              <a:spcBef>
                <a:spcPts val="1000"/>
              </a:spcBef>
              <a:spcAft>
                <a:spcPts val="0"/>
              </a:spcAft>
              <a:buClr>
                <a:schemeClr val="dk1"/>
              </a:buClr>
              <a:buSzPts val="2800"/>
              <a:buNone/>
            </a:pPr>
            <a:r>
              <a:rPr lang="en-US" dirty="0">
                <a:latin typeface="Calibri"/>
                <a:ea typeface="Calibri"/>
                <a:cs typeface="Calibri"/>
                <a:sym typeface="Calibri"/>
              </a:rPr>
              <a:t>There are THREE types of sponsorship groups that you can sign up for to raise money for a specific cemetery location(s) or to give to WAA to allocate wreaths where most needed. </a:t>
            </a:r>
            <a:endParaRPr dirty="0"/>
          </a:p>
        </p:txBody>
      </p:sp>
      <p:cxnSp>
        <p:nvCxnSpPr>
          <p:cNvPr id="270" name="Google Shape;270;p9">
            <a:extLst>
              <a:ext uri="{C183D7F6-B498-43B3-948B-1728B52AA6E4}">
                <adec:decorative xmlns:adec="http://schemas.microsoft.com/office/drawing/2017/decorative" val="1"/>
              </a:ext>
            </a:extLst>
          </p:cNvPr>
          <p:cNvCxnSpPr>
            <a:stCxn id="269" idx="0"/>
            <a:endCxn id="264" idx="0"/>
          </p:cNvCxnSpPr>
          <p:nvPr/>
        </p:nvCxnSpPr>
        <p:spPr>
          <a:xfrm rot="5400000">
            <a:off x="8006187" y="-821078"/>
            <a:ext cx="167700" cy="5231400"/>
          </a:xfrm>
          <a:prstGeom prst="bentConnector3">
            <a:avLst>
              <a:gd name="adj1" fmla="val -136315"/>
            </a:avLst>
          </a:prstGeom>
          <a:noFill/>
          <a:ln w="12700" cap="flat" cmpd="sng">
            <a:solidFill>
              <a:schemeClr val="accent6"/>
            </a:solidFill>
            <a:prstDash val="solid"/>
            <a:miter lim="800000"/>
            <a:headEnd type="none" w="sm" len="sm"/>
            <a:tailEnd type="triangle" w="med" len="med"/>
          </a:ln>
        </p:spPr>
      </p:cxnSp>
      <p:grpSp>
        <p:nvGrpSpPr>
          <p:cNvPr id="3" name="Group 2" descr="Sponsorship groups">
            <a:extLst>
              <a:ext uri="{FF2B5EF4-FFF2-40B4-BE49-F238E27FC236}">
                <a16:creationId xmlns:a16="http://schemas.microsoft.com/office/drawing/2014/main" id="{D01F6520-A583-4567-82E8-6FFB9811EA36}"/>
              </a:ext>
            </a:extLst>
          </p:cNvPr>
          <p:cNvGrpSpPr/>
          <p:nvPr/>
        </p:nvGrpSpPr>
        <p:grpSpPr>
          <a:xfrm>
            <a:off x="5045800" y="1710772"/>
            <a:ext cx="6669164" cy="4056375"/>
            <a:chOff x="5045800" y="1710772"/>
            <a:chExt cx="6669164" cy="4056375"/>
          </a:xfrm>
        </p:grpSpPr>
        <p:sp>
          <p:nvSpPr>
            <p:cNvPr id="264" name="Google Shape;264;p9"/>
            <p:cNvSpPr/>
            <p:nvPr/>
          </p:nvSpPr>
          <p:spPr>
            <a:xfrm>
              <a:off x="5045800" y="1878576"/>
              <a:ext cx="857212" cy="857212"/>
            </a:xfrm>
            <a:prstGeom prst="roundRect">
              <a:avLst>
                <a:gd name="adj" fmla="val 5744"/>
              </a:avLst>
            </a:prstGeom>
            <a:noFill/>
            <a:ln w="63500" cap="flat" cmpd="sng">
              <a:solidFill>
                <a:srgbClr val="3F8D3E"/>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3200" b="1" dirty="0">
                  <a:solidFill>
                    <a:srgbClr val="3F8D3E"/>
                  </a:solidFill>
                  <a:latin typeface="Calibri"/>
                  <a:ea typeface="Calibri"/>
                  <a:cs typeface="Calibri"/>
                  <a:sym typeface="Calibri"/>
                </a:rPr>
                <a:t>1</a:t>
              </a:r>
              <a:endParaRPr sz="3200" b="1" dirty="0">
                <a:solidFill>
                  <a:srgbClr val="3F8D3E"/>
                </a:solidFill>
                <a:latin typeface="Calibri"/>
                <a:ea typeface="Calibri"/>
                <a:cs typeface="Calibri"/>
                <a:sym typeface="Calibri"/>
              </a:endParaRPr>
            </a:p>
          </p:txBody>
        </p:sp>
        <p:sp>
          <p:nvSpPr>
            <p:cNvPr id="263" name="Google Shape;263;p9"/>
            <p:cNvSpPr/>
            <p:nvPr/>
          </p:nvSpPr>
          <p:spPr>
            <a:xfrm>
              <a:off x="6121199" y="2114796"/>
              <a:ext cx="3628266"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a:solidFill>
                    <a:srgbClr val="3F8D3E"/>
                  </a:solidFill>
                  <a:latin typeface="Calibri"/>
                  <a:ea typeface="Calibri"/>
                  <a:cs typeface="Calibri"/>
                  <a:sym typeface="Calibri"/>
                </a:rPr>
                <a:t>$5-Back Group </a:t>
              </a:r>
              <a:endParaRPr/>
            </a:p>
          </p:txBody>
        </p:sp>
        <p:sp>
          <p:nvSpPr>
            <p:cNvPr id="269" name="Google Shape;269;p9"/>
            <p:cNvSpPr/>
            <p:nvPr/>
          </p:nvSpPr>
          <p:spPr>
            <a:xfrm>
              <a:off x="9696509" y="1710772"/>
              <a:ext cx="2018455" cy="2308324"/>
            </a:xfrm>
            <a:prstGeom prst="rect">
              <a:avLst/>
            </a:prstGeom>
            <a:solidFill>
              <a:srgbClr val="36602E"/>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The sponsorship group will benefit directly from being a $5-Back Group</a:t>
              </a:r>
              <a:endParaRPr dirty="0"/>
            </a:p>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266" name="Google Shape;266;p9"/>
            <p:cNvSpPr/>
            <p:nvPr/>
          </p:nvSpPr>
          <p:spPr>
            <a:xfrm>
              <a:off x="5045800" y="3394255"/>
              <a:ext cx="857212" cy="857213"/>
            </a:xfrm>
            <a:prstGeom prst="roundRect">
              <a:avLst>
                <a:gd name="adj" fmla="val 5744"/>
              </a:avLst>
            </a:prstGeom>
            <a:noFill/>
            <a:ln w="63500" cap="flat" cmpd="sng">
              <a:solidFill>
                <a:srgbClr val="D2232A"/>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D2232A"/>
                  </a:solidFill>
                  <a:latin typeface="Calibri"/>
                  <a:ea typeface="Calibri"/>
                  <a:cs typeface="Calibri"/>
                  <a:sym typeface="Calibri"/>
                </a:rPr>
                <a:t>2</a:t>
              </a:r>
              <a:endParaRPr sz="3200" b="1">
                <a:solidFill>
                  <a:srgbClr val="D2232A"/>
                </a:solidFill>
                <a:latin typeface="Calibri"/>
                <a:ea typeface="Calibri"/>
                <a:cs typeface="Calibri"/>
                <a:sym typeface="Calibri"/>
              </a:endParaRPr>
            </a:p>
          </p:txBody>
        </p:sp>
        <p:sp>
          <p:nvSpPr>
            <p:cNvPr id="265" name="Google Shape;265;p9"/>
            <p:cNvSpPr/>
            <p:nvPr/>
          </p:nvSpPr>
          <p:spPr>
            <a:xfrm>
              <a:off x="6121199" y="3630475"/>
              <a:ext cx="3628266"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a:solidFill>
                    <a:srgbClr val="D2232A"/>
                  </a:solidFill>
                  <a:latin typeface="Calibri"/>
                  <a:ea typeface="Calibri"/>
                  <a:cs typeface="Calibri"/>
                  <a:sym typeface="Calibri"/>
                </a:rPr>
                <a:t>3-for-2 Group</a:t>
              </a:r>
              <a:endParaRPr/>
            </a:p>
          </p:txBody>
        </p:sp>
        <p:sp>
          <p:nvSpPr>
            <p:cNvPr id="268" name="Google Shape;268;p9"/>
            <p:cNvSpPr/>
            <p:nvPr/>
          </p:nvSpPr>
          <p:spPr>
            <a:xfrm>
              <a:off x="5045800" y="4909934"/>
              <a:ext cx="857212" cy="857213"/>
            </a:xfrm>
            <a:prstGeom prst="roundRect">
              <a:avLst>
                <a:gd name="adj" fmla="val 5744"/>
              </a:avLst>
            </a:prstGeom>
            <a:noFill/>
            <a:ln w="63500" cap="flat" cmpd="sng">
              <a:solidFill>
                <a:srgbClr val="1E4273"/>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1E4273"/>
                  </a:solidFill>
                  <a:latin typeface="Calibri"/>
                  <a:ea typeface="Calibri"/>
                  <a:cs typeface="Calibri"/>
                  <a:sym typeface="Calibri"/>
                </a:rPr>
                <a:t>3</a:t>
              </a:r>
              <a:endParaRPr sz="3200" b="1">
                <a:solidFill>
                  <a:srgbClr val="1E4273"/>
                </a:solidFill>
                <a:latin typeface="Calibri"/>
                <a:ea typeface="Calibri"/>
                <a:cs typeface="Calibri"/>
                <a:sym typeface="Calibri"/>
              </a:endParaRPr>
            </a:p>
          </p:txBody>
        </p:sp>
        <p:sp>
          <p:nvSpPr>
            <p:cNvPr id="267" name="Google Shape;267;p9"/>
            <p:cNvSpPr/>
            <p:nvPr/>
          </p:nvSpPr>
          <p:spPr>
            <a:xfrm>
              <a:off x="6121199" y="5146153"/>
              <a:ext cx="3628266"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a:solidFill>
                    <a:srgbClr val="1E4273"/>
                  </a:solidFill>
                  <a:latin typeface="Calibri"/>
                  <a:ea typeface="Calibri"/>
                  <a:cs typeface="Calibri"/>
                  <a:sym typeface="Calibri"/>
                </a:rPr>
                <a:t>No Plan Group</a:t>
              </a:r>
              <a:endParaRPr/>
            </a:p>
          </p:txBody>
        </p:sp>
      </p:grpSp>
      <p:sp>
        <p:nvSpPr>
          <p:cNvPr id="260" name="Google Shape;260;p9"/>
          <p:cNvSpPr txBox="1">
            <a:spLocks noGrp="1"/>
          </p:cNvSpPr>
          <p:nvPr>
            <p:ph type="sldNum" idx="12"/>
          </p:nvPr>
        </p:nvSpPr>
        <p:spPr>
          <a:xfrm>
            <a:off x="9334137" y="6547283"/>
            <a:ext cx="2743200" cy="2807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libri"/>
                <a:ea typeface="Calibri"/>
                <a:cs typeface="Calibri"/>
                <a:sym typeface="Calibri"/>
              </a:rPr>
              <a:t>9</a:t>
            </a:fld>
            <a:endParaRPr>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1253</Words>
  <Application>Microsoft Office PowerPoint</Application>
  <PresentationFormat>Widescreen</PresentationFormat>
  <Paragraphs>153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Times New Roman</vt:lpstr>
      <vt:lpstr>Calibri</vt:lpstr>
      <vt:lpstr>Lato</vt:lpstr>
      <vt:lpstr>Office Theme</vt:lpstr>
      <vt:lpstr>Wreaths across America</vt:lpstr>
      <vt:lpstr>Wreaths Across America LTTL</vt:lpstr>
      <vt:lpstr>What is  Wreaths Across America? </vt:lpstr>
      <vt:lpstr>Remember the Fallen… </vt:lpstr>
      <vt:lpstr>How We Honor</vt:lpstr>
      <vt:lpstr>Teach the next generation about the value of freedom… </vt:lpstr>
      <vt:lpstr>Growth by Region </vt:lpstr>
      <vt:lpstr>Chart</vt:lpstr>
      <vt:lpstr>Sponsorship Groups </vt:lpstr>
      <vt:lpstr>$5-Back Group  </vt:lpstr>
      <vt:lpstr>Getting Started  </vt:lpstr>
      <vt:lpstr>Resources </vt:lpstr>
      <vt:lpstr>2021 Notable Events </vt:lpstr>
      <vt:lpstr>Contact Information </vt:lpstr>
      <vt:lpstr>Thanks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Rowe</dc:creator>
  <cp:lastModifiedBy>Terry, Michelle</cp:lastModifiedBy>
  <cp:revision>23</cp:revision>
  <cp:lastPrinted>2021-11-30T12:34:23Z</cp:lastPrinted>
  <dcterms:created xsi:type="dcterms:W3CDTF">2019-07-28T11:52:27Z</dcterms:created>
  <dcterms:modified xsi:type="dcterms:W3CDTF">2021-12-14T16:05:44Z</dcterms:modified>
</cp:coreProperties>
</file>