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140196"/>
            <a:ext cx="12192000" cy="718185"/>
          </a:xfrm>
          <a:custGeom>
            <a:avLst/>
            <a:gdLst/>
            <a:ahLst/>
            <a:cxnLst/>
            <a:rect l="l" t="t" r="r" b="b"/>
            <a:pathLst>
              <a:path w="12192000" h="718184">
                <a:moveTo>
                  <a:pt x="12192000" y="0"/>
                </a:moveTo>
                <a:lnTo>
                  <a:pt x="0" y="0"/>
                </a:lnTo>
                <a:lnTo>
                  <a:pt x="0" y="717801"/>
                </a:lnTo>
                <a:lnTo>
                  <a:pt x="12192000" y="717801"/>
                </a:lnTo>
                <a:lnTo>
                  <a:pt x="12192000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88095" y="6271258"/>
            <a:ext cx="2945892" cy="49225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2692" y="6172200"/>
            <a:ext cx="2717292" cy="54864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12191999" cy="73776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0"/>
            <a:ext cx="12192000" cy="685800"/>
          </a:xfrm>
          <a:custGeom>
            <a:avLst/>
            <a:gdLst/>
            <a:ahLst/>
            <a:cxnLst/>
            <a:rect l="l" t="t" r="r" b="b"/>
            <a:pathLst>
              <a:path w="12192000" h="685800">
                <a:moveTo>
                  <a:pt x="12192000" y="0"/>
                </a:moveTo>
                <a:lnTo>
                  <a:pt x="0" y="0"/>
                </a:lnTo>
                <a:lnTo>
                  <a:pt x="0" y="685800"/>
                </a:lnTo>
                <a:lnTo>
                  <a:pt x="12192000" y="6858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79188" y="60147"/>
            <a:ext cx="2833623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33727" y="1929841"/>
            <a:ext cx="7924545" cy="378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88469" y="6508877"/>
            <a:ext cx="15367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ntalhealth.va.gov/suicide_prevention/docs/Older_Veterans_Brochure_508_FINAL.pdf" TargetMode="External"/><Relationship Id="rId3" Type="http://schemas.openxmlformats.org/officeDocument/2006/relationships/hyperlink" Target="https://www.va.gov/GERIATRICS/" TargetMode="External"/><Relationship Id="rId7" Type="http://schemas.openxmlformats.org/officeDocument/2006/relationships/hyperlink" Target="https://www.veteranscrisisline.net/" TargetMode="External"/><Relationship Id="rId2" Type="http://schemas.openxmlformats.org/officeDocument/2006/relationships/hyperlink" Target="https://www.mentalhealth.va.gov/communityproviders/docs/Older_Veteran_Behavioral_Health_Resource_Inventory_05041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talhealth.va.gov/suicide_prevention/veterans.asp" TargetMode="External"/><Relationship Id="rId5" Type="http://schemas.openxmlformats.org/officeDocument/2006/relationships/hyperlink" Target="https://www.mentalhealth.va.gov/women-vets/index.asp" TargetMode="External"/><Relationship Id="rId10" Type="http://schemas.openxmlformats.org/officeDocument/2006/relationships/hyperlink" Target="https://www.ptsd.va.gov/spanish/docs/understandingptsd_aging_booklet_SP.pdf" TargetMode="External"/><Relationship Id="rId4" Type="http://schemas.openxmlformats.org/officeDocument/2006/relationships/hyperlink" Target="https://www.mentalhealth.va.gov/" TargetMode="External"/><Relationship Id="rId9" Type="http://schemas.openxmlformats.org/officeDocument/2006/relationships/hyperlink" Target="https://www.ptsd.va.gov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887217" y="471932"/>
            <a:ext cx="75647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  <a:latin typeface="Arial"/>
                <a:cs typeface="Arial"/>
              </a:rPr>
              <a:t>VETERANS</a:t>
            </a:r>
            <a:r>
              <a:rPr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0" dirty="0">
                <a:solidFill>
                  <a:srgbClr val="000000"/>
                </a:solidFill>
                <a:latin typeface="Arial"/>
                <a:cs typeface="Arial"/>
              </a:rPr>
              <a:t>HEALTH</a:t>
            </a:r>
            <a:r>
              <a:rPr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000000"/>
                </a:solidFill>
                <a:latin typeface="Arial"/>
                <a:cs typeface="Arial"/>
              </a:rPr>
              <a:t>ADMINISTRATION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70402" y="1929841"/>
            <a:ext cx="7087870" cy="3784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Meeting the </a:t>
            </a:r>
            <a:r>
              <a:rPr sz="3200" dirty="0">
                <a:latin typeface="Arial"/>
                <a:cs typeface="Arial"/>
              </a:rPr>
              <a:t>Needs of </a:t>
            </a:r>
            <a:r>
              <a:rPr sz="3200" spc="-5" dirty="0">
                <a:latin typeface="Arial"/>
                <a:cs typeface="Arial"/>
              </a:rPr>
              <a:t>Aging </a:t>
            </a:r>
            <a:r>
              <a:rPr sz="3200" spc="-20" dirty="0">
                <a:latin typeface="Arial"/>
                <a:cs typeface="Arial"/>
              </a:rPr>
              <a:t>Veterans: 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VHA</a:t>
            </a:r>
            <a:r>
              <a:rPr sz="3200" spc="-1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Geriatrics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Extended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Care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spc="-8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Geriatric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Mental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Health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Programs</a:t>
            </a:r>
            <a:endParaRPr sz="3200">
              <a:latin typeface="Arial"/>
              <a:cs typeface="Arial"/>
            </a:endParaRPr>
          </a:p>
          <a:p>
            <a:pPr marL="2089785" marR="1758314" algn="ctr">
              <a:lnSpc>
                <a:spcPts val="1440"/>
              </a:lnSpc>
              <a:spcBef>
                <a:spcPts val="2215"/>
              </a:spcBef>
            </a:pPr>
            <a:r>
              <a:rPr sz="1500" spc="-5" dirty="0">
                <a:latin typeface="Arial"/>
                <a:cs typeface="Arial"/>
              </a:rPr>
              <a:t>Scotte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R.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Hartronft,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MD, MBA,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FACHE </a:t>
            </a:r>
            <a:r>
              <a:rPr sz="1500" spc="-40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Executive</a:t>
            </a:r>
            <a:r>
              <a:rPr sz="1500" spc="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Director</a:t>
            </a:r>
            <a:endParaRPr sz="1500">
              <a:latin typeface="Arial"/>
              <a:cs typeface="Arial"/>
            </a:endParaRPr>
          </a:p>
          <a:p>
            <a:pPr marL="319405" algn="ctr">
              <a:lnSpc>
                <a:spcPts val="1450"/>
              </a:lnSpc>
            </a:pPr>
            <a:r>
              <a:rPr sz="1500" spc="-5" dirty="0">
                <a:latin typeface="Arial"/>
                <a:cs typeface="Arial"/>
              </a:rPr>
              <a:t>VHA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Office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Geriatrics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and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Extended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Care</a:t>
            </a:r>
            <a:endParaRPr sz="1500">
              <a:latin typeface="Arial"/>
              <a:cs typeface="Arial"/>
            </a:endParaRPr>
          </a:p>
          <a:p>
            <a:pPr marL="323215" algn="ctr">
              <a:lnSpc>
                <a:spcPts val="1620"/>
              </a:lnSpc>
              <a:spcBef>
                <a:spcPts val="1080"/>
              </a:spcBef>
            </a:pPr>
            <a:r>
              <a:rPr sz="1500" dirty="0">
                <a:latin typeface="Arial"/>
                <a:cs typeface="Arial"/>
              </a:rPr>
              <a:t>Michele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J.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Karel,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PhD,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ABPP</a:t>
            </a:r>
            <a:endParaRPr sz="1500">
              <a:latin typeface="Arial"/>
              <a:cs typeface="Arial"/>
            </a:endParaRPr>
          </a:p>
          <a:p>
            <a:pPr marL="319405" algn="ctr">
              <a:lnSpc>
                <a:spcPts val="1440"/>
              </a:lnSpc>
            </a:pPr>
            <a:r>
              <a:rPr sz="1500" dirty="0">
                <a:latin typeface="Arial"/>
                <a:cs typeface="Arial"/>
              </a:rPr>
              <a:t>National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Mental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Health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Director,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Geriatric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Mental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Health</a:t>
            </a:r>
            <a:endParaRPr sz="1500">
              <a:latin typeface="Arial"/>
              <a:cs typeface="Arial"/>
            </a:endParaRPr>
          </a:p>
          <a:p>
            <a:pPr marL="319405" algn="ctr">
              <a:lnSpc>
                <a:spcPts val="1620"/>
              </a:lnSpc>
            </a:pPr>
            <a:r>
              <a:rPr sz="1500" spc="-5" dirty="0">
                <a:latin typeface="Arial"/>
                <a:cs typeface="Arial"/>
              </a:rPr>
              <a:t>VHA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Office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Mental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Health</a:t>
            </a:r>
            <a:r>
              <a:rPr sz="1500" spc="-5" dirty="0">
                <a:latin typeface="Arial"/>
                <a:cs typeface="Arial"/>
              </a:rPr>
              <a:t> and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Suicide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Prevention</a:t>
            </a:r>
            <a:endParaRPr sz="1500">
              <a:latin typeface="Arial"/>
              <a:cs typeface="Arial"/>
            </a:endParaRPr>
          </a:p>
          <a:p>
            <a:pPr marL="324485" algn="ctr">
              <a:lnSpc>
                <a:spcPct val="100000"/>
              </a:lnSpc>
              <a:spcBef>
                <a:spcPts val="1080"/>
              </a:spcBef>
            </a:pPr>
            <a:r>
              <a:rPr sz="1500" spc="-5" dirty="0">
                <a:latin typeface="Arial"/>
                <a:cs typeface="Arial"/>
              </a:rPr>
              <a:t>April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7,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2021</a:t>
            </a:r>
            <a:endParaRPr sz="1500">
              <a:latin typeface="Arial"/>
              <a:cs typeface="Arial"/>
            </a:endParaRPr>
          </a:p>
          <a:p>
            <a:pPr marL="319405" algn="ctr">
              <a:lnSpc>
                <a:spcPct val="100000"/>
              </a:lnSpc>
              <a:spcBef>
                <a:spcPts val="1080"/>
              </a:spcBef>
            </a:pPr>
            <a:r>
              <a:rPr sz="1500" dirty="0">
                <a:latin typeface="Arial"/>
                <a:cs typeface="Arial"/>
              </a:rPr>
              <a:t>Center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for</a:t>
            </a:r>
            <a:r>
              <a:rPr sz="1500" spc="-5" dirty="0">
                <a:latin typeface="Arial"/>
                <a:cs typeface="Arial"/>
              </a:rPr>
              <a:t> Women</a:t>
            </a:r>
            <a:r>
              <a:rPr sz="1500" spc="-4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Veterans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partnership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meeting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140196"/>
            <a:ext cx="12192000" cy="718185"/>
            <a:chOff x="0" y="6140196"/>
            <a:chExt cx="12192000" cy="718185"/>
          </a:xfrm>
        </p:grpSpPr>
        <p:sp>
          <p:nvSpPr>
            <p:cNvPr id="3" name="object 3"/>
            <p:cNvSpPr/>
            <p:nvPr/>
          </p:nvSpPr>
          <p:spPr>
            <a:xfrm>
              <a:off x="0" y="6140196"/>
              <a:ext cx="12192000" cy="718185"/>
            </a:xfrm>
            <a:custGeom>
              <a:avLst/>
              <a:gdLst/>
              <a:ahLst/>
              <a:cxnLst/>
              <a:rect l="l" t="t" r="r" b="b"/>
              <a:pathLst>
                <a:path w="12192000" h="718184">
                  <a:moveTo>
                    <a:pt x="12192000" y="0"/>
                  </a:moveTo>
                  <a:lnTo>
                    <a:pt x="0" y="0"/>
                  </a:lnTo>
                  <a:lnTo>
                    <a:pt x="0" y="717801"/>
                  </a:lnTo>
                  <a:lnTo>
                    <a:pt x="12192000" y="71780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E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2692" y="6172200"/>
              <a:ext cx="2717292" cy="54864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8095" y="6271258"/>
              <a:ext cx="2945892" cy="492252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Number of Female and Male Veterans and VHA Users Header"/>
          <p:cNvSpPr txBox="1">
            <a:spLocks noGrp="1"/>
          </p:cNvSpPr>
          <p:nvPr>
            <p:ph type="title"/>
          </p:nvPr>
        </p:nvSpPr>
        <p:spPr>
          <a:xfrm>
            <a:off x="955954" y="60147"/>
            <a:ext cx="102800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Numbers</a:t>
            </a:r>
            <a:r>
              <a:rPr spc="-15" dirty="0"/>
              <a:t> </a:t>
            </a:r>
            <a:r>
              <a:rPr dirty="0"/>
              <a:t>of </a:t>
            </a:r>
            <a:r>
              <a:rPr spc="-10" dirty="0"/>
              <a:t>Female </a:t>
            </a:r>
            <a:r>
              <a:rPr dirty="0"/>
              <a:t>and</a:t>
            </a:r>
            <a:r>
              <a:rPr spc="-30" dirty="0"/>
              <a:t> </a:t>
            </a:r>
            <a:r>
              <a:rPr spc="-5" dirty="0"/>
              <a:t>Male</a:t>
            </a:r>
            <a:r>
              <a:rPr spc="-10" dirty="0"/>
              <a:t> </a:t>
            </a:r>
            <a:r>
              <a:rPr spc="-35" dirty="0"/>
              <a:t>Veterans,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VHA</a:t>
            </a:r>
            <a:r>
              <a:rPr spc="-10" dirty="0"/>
              <a:t> </a:t>
            </a:r>
            <a:r>
              <a:rPr spc="-5" dirty="0"/>
              <a:t>Users,</a:t>
            </a:r>
            <a:r>
              <a:rPr spc="-15" dirty="0"/>
              <a:t> </a:t>
            </a:r>
            <a:r>
              <a:rPr spc="-5" dirty="0"/>
              <a:t>2019</a:t>
            </a:r>
          </a:p>
        </p:txBody>
      </p:sp>
      <p:grpSp>
        <p:nvGrpSpPr>
          <p:cNvPr id="74" name="Group 73" descr="Number of Female and Male Veterans and VHA Users 2019 Chart">
            <a:extLst>
              <a:ext uri="{FF2B5EF4-FFF2-40B4-BE49-F238E27FC236}">
                <a16:creationId xmlns:a16="http://schemas.microsoft.com/office/drawing/2014/main" id="{94643FF9-97A7-447E-AA58-9CF9D1D68405}"/>
              </a:ext>
            </a:extLst>
          </p:cNvPr>
          <p:cNvGrpSpPr/>
          <p:nvPr/>
        </p:nvGrpSpPr>
        <p:grpSpPr>
          <a:xfrm>
            <a:off x="895908" y="949578"/>
            <a:ext cx="10601656" cy="4876292"/>
            <a:chOff x="895908" y="949578"/>
            <a:chExt cx="10601656" cy="4876292"/>
          </a:xfrm>
        </p:grpSpPr>
        <p:grpSp>
          <p:nvGrpSpPr>
            <p:cNvPr id="3" name="object 3" descr="Graph Female Veterans and Female VHA Users"/>
            <p:cNvGrpSpPr/>
            <p:nvPr/>
          </p:nvGrpSpPr>
          <p:grpSpPr>
            <a:xfrm>
              <a:off x="1664207" y="4573333"/>
              <a:ext cx="4174490" cy="448945"/>
              <a:chOff x="1664207" y="4573333"/>
              <a:chExt cx="4174490" cy="448945"/>
            </a:xfrm>
          </p:grpSpPr>
          <p:sp>
            <p:nvSpPr>
              <p:cNvPr id="4" name="object 4"/>
              <p:cNvSpPr/>
              <p:nvPr/>
            </p:nvSpPr>
            <p:spPr>
              <a:xfrm>
                <a:off x="1664207" y="4578096"/>
                <a:ext cx="4174490" cy="0"/>
              </a:xfrm>
              <a:custGeom>
                <a:avLst/>
                <a:gdLst/>
                <a:ahLst/>
                <a:cxnLst/>
                <a:rect l="l" t="t" r="r" b="b"/>
                <a:pathLst>
                  <a:path w="4174490">
                    <a:moveTo>
                      <a:pt x="0" y="0"/>
                    </a:moveTo>
                    <a:lnTo>
                      <a:pt x="417423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1792223" y="4617720"/>
                <a:ext cx="3769360" cy="399415"/>
              </a:xfrm>
              <a:custGeom>
                <a:avLst/>
                <a:gdLst/>
                <a:ahLst/>
                <a:cxnLst/>
                <a:rect l="l" t="t" r="r" b="b"/>
                <a:pathLst>
                  <a:path w="3769360" h="399414">
                    <a:moveTo>
                      <a:pt x="117348" y="347472"/>
                    </a:moveTo>
                    <a:lnTo>
                      <a:pt x="0" y="347472"/>
                    </a:lnTo>
                    <a:lnTo>
                      <a:pt x="0" y="399288"/>
                    </a:lnTo>
                    <a:lnTo>
                      <a:pt x="117348" y="399288"/>
                    </a:lnTo>
                    <a:lnTo>
                      <a:pt x="117348" y="347472"/>
                    </a:lnTo>
                    <a:close/>
                  </a:path>
                  <a:path w="3769360" h="399414">
                    <a:moveTo>
                      <a:pt x="2203704" y="0"/>
                    </a:moveTo>
                    <a:lnTo>
                      <a:pt x="2087880" y="0"/>
                    </a:lnTo>
                    <a:lnTo>
                      <a:pt x="2087880" y="399288"/>
                    </a:lnTo>
                    <a:lnTo>
                      <a:pt x="2203704" y="399288"/>
                    </a:lnTo>
                    <a:lnTo>
                      <a:pt x="2203704" y="0"/>
                    </a:lnTo>
                    <a:close/>
                  </a:path>
                  <a:path w="3769360" h="399414">
                    <a:moveTo>
                      <a:pt x="2726436" y="193548"/>
                    </a:moveTo>
                    <a:lnTo>
                      <a:pt x="2609088" y="193548"/>
                    </a:lnTo>
                    <a:lnTo>
                      <a:pt x="2609088" y="399288"/>
                    </a:lnTo>
                    <a:lnTo>
                      <a:pt x="2726436" y="399288"/>
                    </a:lnTo>
                    <a:lnTo>
                      <a:pt x="2726436" y="193548"/>
                    </a:lnTo>
                    <a:close/>
                  </a:path>
                  <a:path w="3769360" h="399414">
                    <a:moveTo>
                      <a:pt x="3247644" y="316992"/>
                    </a:moveTo>
                    <a:lnTo>
                      <a:pt x="3130296" y="316992"/>
                    </a:lnTo>
                    <a:lnTo>
                      <a:pt x="3130296" y="399288"/>
                    </a:lnTo>
                    <a:lnTo>
                      <a:pt x="3247644" y="399288"/>
                    </a:lnTo>
                    <a:lnTo>
                      <a:pt x="3247644" y="316992"/>
                    </a:lnTo>
                    <a:close/>
                  </a:path>
                  <a:path w="3769360" h="399414">
                    <a:moveTo>
                      <a:pt x="3768852" y="352044"/>
                    </a:moveTo>
                    <a:lnTo>
                      <a:pt x="3653028" y="352044"/>
                    </a:lnTo>
                    <a:lnTo>
                      <a:pt x="3653028" y="399288"/>
                    </a:lnTo>
                    <a:lnTo>
                      <a:pt x="3768852" y="399288"/>
                    </a:lnTo>
                    <a:lnTo>
                      <a:pt x="3768852" y="352044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1941575" y="5007864"/>
                <a:ext cx="11620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116205" h="9525">
                    <a:moveTo>
                      <a:pt x="115824" y="0"/>
                    </a:moveTo>
                    <a:lnTo>
                      <a:pt x="0" y="0"/>
                    </a:lnTo>
                    <a:lnTo>
                      <a:pt x="0" y="9143"/>
                    </a:lnTo>
                    <a:lnTo>
                      <a:pt x="115824" y="9143"/>
                    </a:lnTo>
                    <a:lnTo>
                      <a:pt x="115824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2314955" y="4753356"/>
                <a:ext cx="116205" cy="264160"/>
              </a:xfrm>
              <a:custGeom>
                <a:avLst/>
                <a:gdLst/>
                <a:ahLst/>
                <a:cxnLst/>
                <a:rect l="l" t="t" r="r" b="b"/>
                <a:pathLst>
                  <a:path w="116205" h="264160">
                    <a:moveTo>
                      <a:pt x="115824" y="0"/>
                    </a:moveTo>
                    <a:lnTo>
                      <a:pt x="0" y="0"/>
                    </a:lnTo>
                    <a:lnTo>
                      <a:pt x="0" y="263652"/>
                    </a:lnTo>
                    <a:lnTo>
                      <a:pt x="115824" y="263652"/>
                    </a:lnTo>
                    <a:lnTo>
                      <a:pt x="115824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2462783" y="4937760"/>
                <a:ext cx="117475" cy="79375"/>
              </a:xfrm>
              <a:custGeom>
                <a:avLst/>
                <a:gdLst/>
                <a:ahLst/>
                <a:cxnLst/>
                <a:rect l="l" t="t" r="r" b="b"/>
                <a:pathLst>
                  <a:path w="117475" h="79375">
                    <a:moveTo>
                      <a:pt x="117348" y="0"/>
                    </a:moveTo>
                    <a:lnTo>
                      <a:pt x="0" y="0"/>
                    </a:lnTo>
                    <a:lnTo>
                      <a:pt x="0" y="79247"/>
                    </a:lnTo>
                    <a:lnTo>
                      <a:pt x="117348" y="79247"/>
                    </a:lnTo>
                    <a:lnTo>
                      <a:pt x="117348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9"/>
              <p:cNvSpPr/>
              <p:nvPr/>
            </p:nvSpPr>
            <p:spPr>
              <a:xfrm>
                <a:off x="2836163" y="4661916"/>
                <a:ext cx="117475" cy="355600"/>
              </a:xfrm>
              <a:custGeom>
                <a:avLst/>
                <a:gdLst/>
                <a:ahLst/>
                <a:cxnLst/>
                <a:rect l="l" t="t" r="r" b="b"/>
                <a:pathLst>
                  <a:path w="117475" h="355600">
                    <a:moveTo>
                      <a:pt x="117348" y="0"/>
                    </a:moveTo>
                    <a:lnTo>
                      <a:pt x="0" y="0"/>
                    </a:lnTo>
                    <a:lnTo>
                      <a:pt x="0" y="355091"/>
                    </a:lnTo>
                    <a:lnTo>
                      <a:pt x="117348" y="355091"/>
                    </a:lnTo>
                    <a:lnTo>
                      <a:pt x="117348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2983991" y="4914900"/>
                <a:ext cx="117475" cy="102235"/>
              </a:xfrm>
              <a:custGeom>
                <a:avLst/>
                <a:gdLst/>
                <a:ahLst/>
                <a:cxnLst/>
                <a:rect l="l" t="t" r="r" b="b"/>
                <a:pathLst>
                  <a:path w="117475" h="102235">
                    <a:moveTo>
                      <a:pt x="117347" y="0"/>
                    </a:moveTo>
                    <a:lnTo>
                      <a:pt x="0" y="0"/>
                    </a:lnTo>
                    <a:lnTo>
                      <a:pt x="0" y="102107"/>
                    </a:lnTo>
                    <a:lnTo>
                      <a:pt x="117347" y="102107"/>
                    </a:lnTo>
                    <a:lnTo>
                      <a:pt x="117347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1"/>
              <p:cNvSpPr/>
              <p:nvPr/>
            </p:nvSpPr>
            <p:spPr>
              <a:xfrm>
                <a:off x="3357372" y="4654296"/>
                <a:ext cx="117475" cy="363220"/>
              </a:xfrm>
              <a:custGeom>
                <a:avLst/>
                <a:gdLst/>
                <a:ahLst/>
                <a:cxnLst/>
                <a:rect l="l" t="t" r="r" b="b"/>
                <a:pathLst>
                  <a:path w="117475" h="363220">
                    <a:moveTo>
                      <a:pt x="117348" y="0"/>
                    </a:moveTo>
                    <a:lnTo>
                      <a:pt x="0" y="0"/>
                    </a:lnTo>
                    <a:lnTo>
                      <a:pt x="0" y="362711"/>
                    </a:lnTo>
                    <a:lnTo>
                      <a:pt x="117348" y="362711"/>
                    </a:lnTo>
                    <a:lnTo>
                      <a:pt x="117348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2"/>
              <p:cNvSpPr/>
              <p:nvPr/>
            </p:nvSpPr>
            <p:spPr>
              <a:xfrm>
                <a:off x="3506724" y="4899660"/>
                <a:ext cx="2204085" cy="117475"/>
              </a:xfrm>
              <a:custGeom>
                <a:avLst/>
                <a:gdLst/>
                <a:ahLst/>
                <a:cxnLst/>
                <a:rect l="l" t="t" r="r" b="b"/>
                <a:pathLst>
                  <a:path w="2204085" h="117475">
                    <a:moveTo>
                      <a:pt x="115824" y="16764"/>
                    </a:moveTo>
                    <a:lnTo>
                      <a:pt x="0" y="16764"/>
                    </a:lnTo>
                    <a:lnTo>
                      <a:pt x="0" y="117348"/>
                    </a:lnTo>
                    <a:lnTo>
                      <a:pt x="115824" y="117348"/>
                    </a:lnTo>
                    <a:lnTo>
                      <a:pt x="115824" y="16764"/>
                    </a:lnTo>
                    <a:close/>
                  </a:path>
                  <a:path w="2204085" h="117475">
                    <a:moveTo>
                      <a:pt x="638556" y="0"/>
                    </a:moveTo>
                    <a:lnTo>
                      <a:pt x="521208" y="0"/>
                    </a:lnTo>
                    <a:lnTo>
                      <a:pt x="521208" y="117348"/>
                    </a:lnTo>
                    <a:lnTo>
                      <a:pt x="638556" y="117348"/>
                    </a:lnTo>
                    <a:lnTo>
                      <a:pt x="638556" y="0"/>
                    </a:lnTo>
                    <a:close/>
                  </a:path>
                  <a:path w="2204085" h="117475">
                    <a:moveTo>
                      <a:pt x="1159764" y="60960"/>
                    </a:moveTo>
                    <a:lnTo>
                      <a:pt x="1042416" y="60960"/>
                    </a:lnTo>
                    <a:lnTo>
                      <a:pt x="1042416" y="117348"/>
                    </a:lnTo>
                    <a:lnTo>
                      <a:pt x="1159764" y="117348"/>
                    </a:lnTo>
                    <a:lnTo>
                      <a:pt x="1159764" y="60960"/>
                    </a:lnTo>
                    <a:close/>
                  </a:path>
                  <a:path w="2204085" h="117475">
                    <a:moveTo>
                      <a:pt x="1682496" y="103632"/>
                    </a:moveTo>
                    <a:lnTo>
                      <a:pt x="1565148" y="103632"/>
                    </a:lnTo>
                    <a:lnTo>
                      <a:pt x="1565148" y="117348"/>
                    </a:lnTo>
                    <a:lnTo>
                      <a:pt x="1682496" y="117348"/>
                    </a:lnTo>
                    <a:lnTo>
                      <a:pt x="1682496" y="103632"/>
                    </a:lnTo>
                    <a:close/>
                  </a:path>
                  <a:path w="2204085" h="117475">
                    <a:moveTo>
                      <a:pt x="2203704" y="108204"/>
                    </a:moveTo>
                    <a:lnTo>
                      <a:pt x="2086356" y="108204"/>
                    </a:lnTo>
                    <a:lnTo>
                      <a:pt x="2086356" y="117348"/>
                    </a:lnTo>
                    <a:lnTo>
                      <a:pt x="2203704" y="117348"/>
                    </a:lnTo>
                    <a:lnTo>
                      <a:pt x="2203704" y="108204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1664207" y="5017008"/>
                <a:ext cx="4174490" cy="0"/>
              </a:xfrm>
              <a:custGeom>
                <a:avLst/>
                <a:gdLst/>
                <a:ahLst/>
                <a:cxnLst/>
                <a:rect l="l" t="t" r="r" b="b"/>
                <a:pathLst>
                  <a:path w="4174490">
                    <a:moveTo>
                      <a:pt x="0" y="0"/>
                    </a:moveTo>
                    <a:lnTo>
                      <a:pt x="417423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4" name="object 1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4140708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3701796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3262884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2823972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2386583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1947672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1508760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64207" y="1071372"/>
              <a:ext cx="4174490" cy="0"/>
            </a:xfrm>
            <a:custGeom>
              <a:avLst/>
              <a:gdLst/>
              <a:ahLst/>
              <a:cxnLst/>
              <a:rect l="l" t="t" r="r" b="b"/>
              <a:pathLst>
                <a:path w="4174490">
                  <a:moveTo>
                    <a:pt x="0" y="0"/>
                  </a:moveTo>
                  <a:lnTo>
                    <a:pt x="417423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1433830" y="4896739"/>
              <a:ext cx="10287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1010818" y="4458080"/>
              <a:ext cx="52641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0,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895908" y="4019245"/>
              <a:ext cx="64071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895908" y="3580587"/>
              <a:ext cx="64071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895908" y="3142615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895908" y="2703957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895908" y="2265426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895908" y="1826767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895908" y="1388109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4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895908" y="949578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4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1737486" y="5102733"/>
              <a:ext cx="897890" cy="42481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95"/>
                </a:spcBef>
                <a:tabLst>
                  <a:tab pos="521334" algn="l"/>
                </a:tabLst>
              </a:pP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17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to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25</a:t>
              </a:r>
              <a:r>
                <a:rPr sz="1300" b="1" spc="-6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to</a:t>
              </a:r>
              <a:endParaRPr sz="1300">
                <a:latin typeface="Calibri"/>
                <a:cs typeface="Calibri"/>
              </a:endParaRPr>
            </a:p>
            <a:p>
              <a:pPr marL="635" algn="ctr">
                <a:lnSpc>
                  <a:spcPct val="100000"/>
                </a:lnSpc>
                <a:spcBef>
                  <a:spcPts val="30"/>
                </a:spcBef>
                <a:tabLst>
                  <a:tab pos="521970" algn="l"/>
                </a:tabLst>
              </a:pP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24	34</a:t>
              </a:r>
              <a:endParaRPr sz="1300">
                <a:latin typeface="Calibri"/>
                <a:cs typeface="Calibri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2781045" y="5102733"/>
              <a:ext cx="2990215" cy="42481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R="8890" algn="r">
                <a:lnSpc>
                  <a:spcPct val="100000"/>
                </a:lnSpc>
                <a:spcBef>
                  <a:spcPts val="95"/>
                </a:spcBef>
                <a:tabLst>
                  <a:tab pos="521334" algn="l"/>
                  <a:tab pos="1043305" algn="l"/>
                  <a:tab pos="1565275" algn="l"/>
                  <a:tab pos="2087245" algn="l"/>
                  <a:tab pos="2607945" algn="l"/>
                </a:tabLst>
              </a:pP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35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45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55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65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75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85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r</a:t>
              </a:r>
              <a:endParaRPr sz="1300">
                <a:latin typeface="Calibri"/>
                <a:cs typeface="Calibri"/>
              </a:endParaRPr>
            </a:p>
            <a:p>
              <a:pPr marR="5080" algn="r">
                <a:lnSpc>
                  <a:spcPct val="100000"/>
                </a:lnSpc>
                <a:spcBef>
                  <a:spcPts val="30"/>
                </a:spcBef>
                <a:tabLst>
                  <a:tab pos="521334" algn="l"/>
                  <a:tab pos="1043305" algn="l"/>
                  <a:tab pos="1564640" algn="l"/>
                  <a:tab pos="2086610" algn="l"/>
                  <a:tab pos="2512060" algn="l"/>
                </a:tabLst>
              </a:pP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44	54	64	74	84	older</a:t>
              </a:r>
              <a:endParaRPr sz="1300">
                <a:latin typeface="Calibri"/>
                <a:cs typeface="Calibri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2234564" y="5616955"/>
              <a:ext cx="106362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Female</a:t>
              </a:r>
              <a:r>
                <a:rPr sz="1200" spc="-6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Veterans</a:t>
              </a:r>
              <a:endParaRPr sz="1200" dirty="0">
                <a:latin typeface="Calibri"/>
                <a:cs typeface="Calibri"/>
              </a:endParaRPr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3605910" y="5616955"/>
              <a:ext cx="114109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Female</a:t>
              </a:r>
              <a:r>
                <a:rPr sz="1200" spc="-4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VHA</a:t>
              </a:r>
              <a:r>
                <a:rPr sz="1200" spc="-4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users</a:t>
              </a:r>
              <a:endParaRPr sz="1200">
                <a:latin typeface="Calibri"/>
                <a:cs typeface="Calibri"/>
              </a:endParaRPr>
            </a:p>
          </p:txBody>
        </p:sp>
        <p:grpSp>
          <p:nvGrpSpPr>
            <p:cNvPr id="38" name="object 38" descr="Graph Male Veterans and Male VHA Users"/>
            <p:cNvGrpSpPr/>
            <p:nvPr/>
          </p:nvGrpSpPr>
          <p:grpSpPr>
            <a:xfrm>
              <a:off x="7446264" y="1170432"/>
              <a:ext cx="4051300" cy="3851910"/>
              <a:chOff x="7446264" y="1170432"/>
              <a:chExt cx="4051300" cy="3851910"/>
            </a:xfrm>
          </p:grpSpPr>
          <p:sp>
            <p:nvSpPr>
              <p:cNvPr id="39" name="object 39"/>
              <p:cNvSpPr/>
              <p:nvPr/>
            </p:nvSpPr>
            <p:spPr>
              <a:xfrm>
                <a:off x="7446264" y="4140708"/>
                <a:ext cx="1137285" cy="437515"/>
              </a:xfrm>
              <a:custGeom>
                <a:avLst/>
                <a:gdLst/>
                <a:ahLst/>
                <a:cxnLst/>
                <a:rect l="l" t="t" r="r" b="b"/>
                <a:pathLst>
                  <a:path w="1137284" h="437514">
                    <a:moveTo>
                      <a:pt x="0" y="437388"/>
                    </a:moveTo>
                    <a:lnTo>
                      <a:pt x="630935" y="437388"/>
                    </a:lnTo>
                  </a:path>
                  <a:path w="1137284" h="437514">
                    <a:moveTo>
                      <a:pt x="743711" y="437388"/>
                    </a:moveTo>
                    <a:lnTo>
                      <a:pt x="1136903" y="437388"/>
                    </a:lnTo>
                  </a:path>
                  <a:path w="1137284" h="437514">
                    <a:moveTo>
                      <a:pt x="0" y="0"/>
                    </a:moveTo>
                    <a:lnTo>
                      <a:pt x="630935" y="0"/>
                    </a:lnTo>
                  </a:path>
                  <a:path w="1137284" h="437514">
                    <a:moveTo>
                      <a:pt x="743711" y="0"/>
                    </a:moveTo>
                    <a:lnTo>
                      <a:pt x="1136903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40"/>
              <p:cNvSpPr/>
              <p:nvPr/>
            </p:nvSpPr>
            <p:spPr>
              <a:xfrm>
                <a:off x="8077200" y="3866388"/>
                <a:ext cx="113030" cy="1150620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1150620">
                    <a:moveTo>
                      <a:pt x="112775" y="0"/>
                    </a:moveTo>
                    <a:lnTo>
                      <a:pt x="0" y="0"/>
                    </a:lnTo>
                    <a:lnTo>
                      <a:pt x="0" y="1150620"/>
                    </a:lnTo>
                    <a:lnTo>
                      <a:pt x="112775" y="1150620"/>
                    </a:lnTo>
                    <a:lnTo>
                      <a:pt x="112775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41"/>
              <p:cNvSpPr/>
              <p:nvPr/>
            </p:nvSpPr>
            <p:spPr>
              <a:xfrm>
                <a:off x="7446264" y="3701796"/>
                <a:ext cx="1643380" cy="876300"/>
              </a:xfrm>
              <a:custGeom>
                <a:avLst/>
                <a:gdLst/>
                <a:ahLst/>
                <a:cxnLst/>
                <a:rect l="l" t="t" r="r" b="b"/>
                <a:pathLst>
                  <a:path w="1643379" h="876300">
                    <a:moveTo>
                      <a:pt x="1249679" y="876299"/>
                    </a:moveTo>
                    <a:lnTo>
                      <a:pt x="1642871" y="876299"/>
                    </a:lnTo>
                  </a:path>
                  <a:path w="1643379" h="876300">
                    <a:moveTo>
                      <a:pt x="1249679" y="438911"/>
                    </a:moveTo>
                    <a:lnTo>
                      <a:pt x="1642871" y="438911"/>
                    </a:lnTo>
                  </a:path>
                  <a:path w="1643379" h="876300">
                    <a:moveTo>
                      <a:pt x="0" y="0"/>
                    </a:moveTo>
                    <a:lnTo>
                      <a:pt x="1136903" y="0"/>
                    </a:lnTo>
                  </a:path>
                  <a:path w="1643379" h="876300">
                    <a:moveTo>
                      <a:pt x="1249679" y="0"/>
                    </a:moveTo>
                    <a:lnTo>
                      <a:pt x="164287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2"/>
              <p:cNvSpPr/>
              <p:nvPr/>
            </p:nvSpPr>
            <p:spPr>
              <a:xfrm>
                <a:off x="8583168" y="3482339"/>
                <a:ext cx="113030" cy="1534795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1534795">
                    <a:moveTo>
                      <a:pt x="112775" y="0"/>
                    </a:moveTo>
                    <a:lnTo>
                      <a:pt x="0" y="0"/>
                    </a:lnTo>
                    <a:lnTo>
                      <a:pt x="0" y="1534668"/>
                    </a:lnTo>
                    <a:lnTo>
                      <a:pt x="112775" y="1534668"/>
                    </a:lnTo>
                    <a:lnTo>
                      <a:pt x="112775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3"/>
              <p:cNvSpPr/>
              <p:nvPr/>
            </p:nvSpPr>
            <p:spPr>
              <a:xfrm>
                <a:off x="7446264" y="2823972"/>
                <a:ext cx="2148840" cy="1754505"/>
              </a:xfrm>
              <a:custGeom>
                <a:avLst/>
                <a:gdLst/>
                <a:ahLst/>
                <a:cxnLst/>
                <a:rect l="l" t="t" r="r" b="b"/>
                <a:pathLst>
                  <a:path w="2148840" h="1754504">
                    <a:moveTo>
                      <a:pt x="1757171" y="1754123"/>
                    </a:moveTo>
                    <a:lnTo>
                      <a:pt x="1787652" y="1754123"/>
                    </a:lnTo>
                  </a:path>
                  <a:path w="2148840" h="1754504">
                    <a:moveTo>
                      <a:pt x="1757171" y="1316735"/>
                    </a:moveTo>
                    <a:lnTo>
                      <a:pt x="2148839" y="1316735"/>
                    </a:lnTo>
                  </a:path>
                  <a:path w="2148840" h="1754504">
                    <a:moveTo>
                      <a:pt x="1757171" y="877823"/>
                    </a:moveTo>
                    <a:lnTo>
                      <a:pt x="2148839" y="877823"/>
                    </a:lnTo>
                  </a:path>
                  <a:path w="2148840" h="1754504">
                    <a:moveTo>
                      <a:pt x="0" y="438912"/>
                    </a:moveTo>
                    <a:lnTo>
                      <a:pt x="1642871" y="438912"/>
                    </a:lnTo>
                  </a:path>
                  <a:path w="2148840" h="1754504">
                    <a:moveTo>
                      <a:pt x="1757171" y="438912"/>
                    </a:moveTo>
                    <a:lnTo>
                      <a:pt x="2148839" y="438912"/>
                    </a:lnTo>
                  </a:path>
                  <a:path w="2148840" h="1754504">
                    <a:moveTo>
                      <a:pt x="0" y="0"/>
                    </a:moveTo>
                    <a:lnTo>
                      <a:pt x="1642871" y="0"/>
                    </a:lnTo>
                  </a:path>
                  <a:path w="2148840" h="1754504">
                    <a:moveTo>
                      <a:pt x="1757171" y="0"/>
                    </a:moveTo>
                    <a:lnTo>
                      <a:pt x="2148839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4"/>
              <p:cNvSpPr/>
              <p:nvPr/>
            </p:nvSpPr>
            <p:spPr>
              <a:xfrm>
                <a:off x="9089136" y="2801111"/>
                <a:ext cx="114300" cy="2216150"/>
              </a:xfrm>
              <a:custGeom>
                <a:avLst/>
                <a:gdLst/>
                <a:ahLst/>
                <a:cxnLst/>
                <a:rect l="l" t="t" r="r" b="b"/>
                <a:pathLst>
                  <a:path w="114300" h="2216150">
                    <a:moveTo>
                      <a:pt x="114300" y="0"/>
                    </a:moveTo>
                    <a:lnTo>
                      <a:pt x="0" y="0"/>
                    </a:lnTo>
                    <a:lnTo>
                      <a:pt x="0" y="2215896"/>
                    </a:lnTo>
                    <a:lnTo>
                      <a:pt x="114300" y="2215896"/>
                    </a:lnTo>
                    <a:lnTo>
                      <a:pt x="114300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5"/>
              <p:cNvSpPr/>
              <p:nvPr/>
            </p:nvSpPr>
            <p:spPr>
              <a:xfrm>
                <a:off x="7446264" y="2386584"/>
                <a:ext cx="2656840" cy="2192020"/>
              </a:xfrm>
              <a:custGeom>
                <a:avLst/>
                <a:gdLst/>
                <a:ahLst/>
                <a:cxnLst/>
                <a:rect l="l" t="t" r="r" b="b"/>
                <a:pathLst>
                  <a:path w="2656840" h="2192020">
                    <a:moveTo>
                      <a:pt x="1900427" y="2191511"/>
                    </a:moveTo>
                    <a:lnTo>
                      <a:pt x="2148839" y="2191511"/>
                    </a:lnTo>
                  </a:path>
                  <a:path w="2656840" h="2192020">
                    <a:moveTo>
                      <a:pt x="2263139" y="2191511"/>
                    </a:moveTo>
                    <a:lnTo>
                      <a:pt x="2293619" y="2191511"/>
                    </a:lnTo>
                  </a:path>
                  <a:path w="2656840" h="2192020">
                    <a:moveTo>
                      <a:pt x="2263139" y="1754123"/>
                    </a:moveTo>
                    <a:lnTo>
                      <a:pt x="2656331" y="1754123"/>
                    </a:lnTo>
                  </a:path>
                  <a:path w="2656840" h="2192020">
                    <a:moveTo>
                      <a:pt x="2263139" y="1315211"/>
                    </a:moveTo>
                    <a:lnTo>
                      <a:pt x="2656331" y="1315211"/>
                    </a:lnTo>
                  </a:path>
                  <a:path w="2656840" h="2192020">
                    <a:moveTo>
                      <a:pt x="2263139" y="876300"/>
                    </a:moveTo>
                    <a:lnTo>
                      <a:pt x="2656331" y="876300"/>
                    </a:lnTo>
                  </a:path>
                  <a:path w="2656840" h="2192020">
                    <a:moveTo>
                      <a:pt x="2263139" y="437388"/>
                    </a:moveTo>
                    <a:lnTo>
                      <a:pt x="2656331" y="437388"/>
                    </a:lnTo>
                  </a:path>
                  <a:path w="2656840" h="2192020">
                    <a:moveTo>
                      <a:pt x="0" y="0"/>
                    </a:moveTo>
                    <a:lnTo>
                      <a:pt x="2148839" y="0"/>
                    </a:lnTo>
                  </a:path>
                  <a:path w="2656840" h="2192020">
                    <a:moveTo>
                      <a:pt x="2263139" y="0"/>
                    </a:moveTo>
                    <a:lnTo>
                      <a:pt x="265633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6"/>
              <p:cNvSpPr/>
              <p:nvPr/>
            </p:nvSpPr>
            <p:spPr>
              <a:xfrm>
                <a:off x="9595104" y="2113788"/>
                <a:ext cx="114300" cy="2903220"/>
              </a:xfrm>
              <a:custGeom>
                <a:avLst/>
                <a:gdLst/>
                <a:ahLst/>
                <a:cxnLst/>
                <a:rect l="l" t="t" r="r" b="b"/>
                <a:pathLst>
                  <a:path w="114300" h="2903220">
                    <a:moveTo>
                      <a:pt x="114300" y="0"/>
                    </a:moveTo>
                    <a:lnTo>
                      <a:pt x="0" y="0"/>
                    </a:lnTo>
                    <a:lnTo>
                      <a:pt x="0" y="2903220"/>
                    </a:lnTo>
                    <a:lnTo>
                      <a:pt x="114300" y="2903220"/>
                    </a:lnTo>
                    <a:lnTo>
                      <a:pt x="114300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7"/>
              <p:cNvSpPr/>
              <p:nvPr/>
            </p:nvSpPr>
            <p:spPr>
              <a:xfrm>
                <a:off x="7446264" y="1508760"/>
                <a:ext cx="4051300" cy="3069590"/>
              </a:xfrm>
              <a:custGeom>
                <a:avLst/>
                <a:gdLst/>
                <a:ahLst/>
                <a:cxnLst/>
                <a:rect l="l" t="t" r="r" b="b"/>
                <a:pathLst>
                  <a:path w="4051300" h="3069590">
                    <a:moveTo>
                      <a:pt x="2406395" y="3069335"/>
                    </a:moveTo>
                    <a:lnTo>
                      <a:pt x="2656331" y="3069335"/>
                    </a:lnTo>
                  </a:path>
                  <a:path w="4051300" h="3069590">
                    <a:moveTo>
                      <a:pt x="2769107" y="3069335"/>
                    </a:moveTo>
                    <a:lnTo>
                      <a:pt x="2799587" y="3069335"/>
                    </a:lnTo>
                  </a:path>
                  <a:path w="4051300" h="3069590">
                    <a:moveTo>
                      <a:pt x="2769107" y="2631947"/>
                    </a:moveTo>
                    <a:lnTo>
                      <a:pt x="2799587" y="2631947"/>
                    </a:lnTo>
                  </a:path>
                  <a:path w="4051300" h="3069590">
                    <a:moveTo>
                      <a:pt x="2769107" y="2193035"/>
                    </a:moveTo>
                    <a:lnTo>
                      <a:pt x="2799587" y="2193035"/>
                    </a:lnTo>
                  </a:path>
                  <a:path w="4051300" h="3069590">
                    <a:moveTo>
                      <a:pt x="2769107" y="1754124"/>
                    </a:moveTo>
                    <a:lnTo>
                      <a:pt x="3162300" y="1754124"/>
                    </a:lnTo>
                  </a:path>
                  <a:path w="4051300" h="3069590">
                    <a:moveTo>
                      <a:pt x="2769107" y="1315212"/>
                    </a:moveTo>
                    <a:lnTo>
                      <a:pt x="3162300" y="1315212"/>
                    </a:lnTo>
                  </a:path>
                  <a:path w="4051300" h="3069590">
                    <a:moveTo>
                      <a:pt x="2769107" y="877824"/>
                    </a:moveTo>
                    <a:lnTo>
                      <a:pt x="4050791" y="877824"/>
                    </a:lnTo>
                  </a:path>
                  <a:path w="4051300" h="3069590">
                    <a:moveTo>
                      <a:pt x="0" y="438912"/>
                    </a:moveTo>
                    <a:lnTo>
                      <a:pt x="2656331" y="438912"/>
                    </a:lnTo>
                  </a:path>
                  <a:path w="4051300" h="3069590">
                    <a:moveTo>
                      <a:pt x="2769107" y="438912"/>
                    </a:moveTo>
                    <a:lnTo>
                      <a:pt x="4050791" y="438912"/>
                    </a:lnTo>
                  </a:path>
                  <a:path w="4051300" h="3069590">
                    <a:moveTo>
                      <a:pt x="0" y="0"/>
                    </a:moveTo>
                    <a:lnTo>
                      <a:pt x="2656331" y="0"/>
                    </a:lnTo>
                  </a:path>
                  <a:path w="4051300" h="3069590">
                    <a:moveTo>
                      <a:pt x="2769107" y="0"/>
                    </a:moveTo>
                    <a:lnTo>
                      <a:pt x="405079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8"/>
              <p:cNvSpPr/>
              <p:nvPr/>
            </p:nvSpPr>
            <p:spPr>
              <a:xfrm>
                <a:off x="10102596" y="1170432"/>
                <a:ext cx="113030" cy="3846829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3846829">
                    <a:moveTo>
                      <a:pt x="112775" y="0"/>
                    </a:moveTo>
                    <a:lnTo>
                      <a:pt x="0" y="0"/>
                    </a:lnTo>
                    <a:lnTo>
                      <a:pt x="0" y="3846576"/>
                    </a:lnTo>
                    <a:lnTo>
                      <a:pt x="112775" y="3846576"/>
                    </a:lnTo>
                    <a:lnTo>
                      <a:pt x="112775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9"/>
              <p:cNvSpPr/>
              <p:nvPr/>
            </p:nvSpPr>
            <p:spPr>
              <a:xfrm>
                <a:off x="10360152" y="2823972"/>
                <a:ext cx="1137285" cy="1754505"/>
              </a:xfrm>
              <a:custGeom>
                <a:avLst/>
                <a:gdLst/>
                <a:ahLst/>
                <a:cxnLst/>
                <a:rect l="l" t="t" r="r" b="b"/>
                <a:pathLst>
                  <a:path w="1137284" h="1754504">
                    <a:moveTo>
                      <a:pt x="0" y="1754123"/>
                    </a:moveTo>
                    <a:lnTo>
                      <a:pt x="248412" y="1754123"/>
                    </a:lnTo>
                  </a:path>
                  <a:path w="1137284" h="1754504">
                    <a:moveTo>
                      <a:pt x="361188" y="1754123"/>
                    </a:moveTo>
                    <a:lnTo>
                      <a:pt x="391668" y="1754123"/>
                    </a:lnTo>
                  </a:path>
                  <a:path w="1137284" h="1754504">
                    <a:moveTo>
                      <a:pt x="0" y="1316735"/>
                    </a:moveTo>
                    <a:lnTo>
                      <a:pt x="248412" y="1316735"/>
                    </a:lnTo>
                  </a:path>
                  <a:path w="1137284" h="1754504">
                    <a:moveTo>
                      <a:pt x="361188" y="1316735"/>
                    </a:moveTo>
                    <a:lnTo>
                      <a:pt x="754379" y="1316735"/>
                    </a:lnTo>
                  </a:path>
                  <a:path w="1137284" h="1754504">
                    <a:moveTo>
                      <a:pt x="0" y="877823"/>
                    </a:moveTo>
                    <a:lnTo>
                      <a:pt x="248412" y="877823"/>
                    </a:lnTo>
                  </a:path>
                  <a:path w="1137284" h="1754504">
                    <a:moveTo>
                      <a:pt x="361188" y="877823"/>
                    </a:moveTo>
                    <a:lnTo>
                      <a:pt x="754379" y="877823"/>
                    </a:lnTo>
                  </a:path>
                  <a:path w="1137284" h="1754504">
                    <a:moveTo>
                      <a:pt x="361188" y="438912"/>
                    </a:moveTo>
                    <a:lnTo>
                      <a:pt x="1136903" y="438912"/>
                    </a:lnTo>
                  </a:path>
                  <a:path w="1137284" h="1754504">
                    <a:moveTo>
                      <a:pt x="361188" y="0"/>
                    </a:moveTo>
                    <a:lnTo>
                      <a:pt x="1136903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10608564" y="2506980"/>
                <a:ext cx="113030" cy="2510155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2510154">
                    <a:moveTo>
                      <a:pt x="112775" y="0"/>
                    </a:moveTo>
                    <a:lnTo>
                      <a:pt x="0" y="0"/>
                    </a:lnTo>
                    <a:lnTo>
                      <a:pt x="0" y="2510028"/>
                    </a:lnTo>
                    <a:lnTo>
                      <a:pt x="112775" y="2510028"/>
                    </a:lnTo>
                    <a:lnTo>
                      <a:pt x="112775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51"/>
              <p:cNvSpPr/>
              <p:nvPr/>
            </p:nvSpPr>
            <p:spPr>
              <a:xfrm>
                <a:off x="10866120" y="3701796"/>
                <a:ext cx="631190" cy="876300"/>
              </a:xfrm>
              <a:custGeom>
                <a:avLst/>
                <a:gdLst/>
                <a:ahLst/>
                <a:cxnLst/>
                <a:rect l="l" t="t" r="r" b="b"/>
                <a:pathLst>
                  <a:path w="631190" h="876300">
                    <a:moveTo>
                      <a:pt x="0" y="876299"/>
                    </a:moveTo>
                    <a:lnTo>
                      <a:pt x="248411" y="876299"/>
                    </a:lnTo>
                  </a:path>
                  <a:path w="631190" h="876300">
                    <a:moveTo>
                      <a:pt x="362711" y="876299"/>
                    </a:moveTo>
                    <a:lnTo>
                      <a:pt x="393191" y="876299"/>
                    </a:lnTo>
                  </a:path>
                  <a:path w="631190" h="876300">
                    <a:moveTo>
                      <a:pt x="362711" y="438911"/>
                    </a:moveTo>
                    <a:lnTo>
                      <a:pt x="630935" y="438911"/>
                    </a:lnTo>
                  </a:path>
                  <a:path w="631190" h="876300">
                    <a:moveTo>
                      <a:pt x="362711" y="0"/>
                    </a:moveTo>
                    <a:lnTo>
                      <a:pt x="630935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52"/>
              <p:cNvSpPr/>
              <p:nvPr/>
            </p:nvSpPr>
            <p:spPr>
              <a:xfrm>
                <a:off x="7569708" y="3657599"/>
                <a:ext cx="3659504" cy="1359535"/>
              </a:xfrm>
              <a:custGeom>
                <a:avLst/>
                <a:gdLst/>
                <a:ahLst/>
                <a:cxnLst/>
                <a:rect l="l" t="t" r="r" b="b"/>
                <a:pathLst>
                  <a:path w="3659504" h="1359535">
                    <a:moveTo>
                      <a:pt x="114300" y="1168908"/>
                    </a:moveTo>
                    <a:lnTo>
                      <a:pt x="0" y="1168908"/>
                    </a:lnTo>
                    <a:lnTo>
                      <a:pt x="0" y="1359408"/>
                    </a:lnTo>
                    <a:lnTo>
                      <a:pt x="114300" y="1359408"/>
                    </a:lnTo>
                    <a:lnTo>
                      <a:pt x="114300" y="1168908"/>
                    </a:lnTo>
                    <a:close/>
                  </a:path>
                  <a:path w="3659504" h="1359535">
                    <a:moveTo>
                      <a:pt x="3659124" y="0"/>
                    </a:moveTo>
                    <a:lnTo>
                      <a:pt x="3544824" y="0"/>
                    </a:lnTo>
                    <a:lnTo>
                      <a:pt x="3544824" y="1359408"/>
                    </a:lnTo>
                    <a:lnTo>
                      <a:pt x="3659124" y="1359408"/>
                    </a:lnTo>
                    <a:lnTo>
                      <a:pt x="3659124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53"/>
              <p:cNvSpPr/>
              <p:nvPr/>
            </p:nvSpPr>
            <p:spPr>
              <a:xfrm>
                <a:off x="7714488" y="3400043"/>
                <a:ext cx="3152140" cy="1617345"/>
              </a:xfrm>
              <a:custGeom>
                <a:avLst/>
                <a:gdLst/>
                <a:ahLst/>
                <a:cxnLst/>
                <a:rect l="l" t="t" r="r" b="b"/>
                <a:pathLst>
                  <a:path w="3152140" h="1617345">
                    <a:moveTo>
                      <a:pt x="112776" y="1588008"/>
                    </a:moveTo>
                    <a:lnTo>
                      <a:pt x="0" y="1588008"/>
                    </a:lnTo>
                    <a:lnTo>
                      <a:pt x="0" y="1616964"/>
                    </a:lnTo>
                    <a:lnTo>
                      <a:pt x="112776" y="1616964"/>
                    </a:lnTo>
                    <a:lnTo>
                      <a:pt x="112776" y="1588008"/>
                    </a:lnTo>
                    <a:close/>
                  </a:path>
                  <a:path w="3152140" h="1617345">
                    <a:moveTo>
                      <a:pt x="620268" y="1283208"/>
                    </a:moveTo>
                    <a:lnTo>
                      <a:pt x="505968" y="1283208"/>
                    </a:lnTo>
                    <a:lnTo>
                      <a:pt x="505968" y="1616964"/>
                    </a:lnTo>
                    <a:lnTo>
                      <a:pt x="620268" y="1616964"/>
                    </a:lnTo>
                    <a:lnTo>
                      <a:pt x="620268" y="1283208"/>
                    </a:lnTo>
                    <a:close/>
                  </a:path>
                  <a:path w="3152140" h="1617345">
                    <a:moveTo>
                      <a:pt x="1126236" y="1207008"/>
                    </a:moveTo>
                    <a:lnTo>
                      <a:pt x="1011936" y="1207008"/>
                    </a:lnTo>
                    <a:lnTo>
                      <a:pt x="1011936" y="1616964"/>
                    </a:lnTo>
                    <a:lnTo>
                      <a:pt x="1126236" y="1616964"/>
                    </a:lnTo>
                    <a:lnTo>
                      <a:pt x="1126236" y="1207008"/>
                    </a:lnTo>
                    <a:close/>
                  </a:path>
                  <a:path w="3152140" h="1617345">
                    <a:moveTo>
                      <a:pt x="1632204" y="1088136"/>
                    </a:moveTo>
                    <a:lnTo>
                      <a:pt x="1519428" y="1088136"/>
                    </a:lnTo>
                    <a:lnTo>
                      <a:pt x="1519428" y="1616964"/>
                    </a:lnTo>
                    <a:lnTo>
                      <a:pt x="1632204" y="1616964"/>
                    </a:lnTo>
                    <a:lnTo>
                      <a:pt x="1632204" y="1088136"/>
                    </a:lnTo>
                    <a:close/>
                  </a:path>
                  <a:path w="3152140" h="1617345">
                    <a:moveTo>
                      <a:pt x="2138172" y="789432"/>
                    </a:moveTo>
                    <a:lnTo>
                      <a:pt x="2025396" y="789432"/>
                    </a:lnTo>
                    <a:lnTo>
                      <a:pt x="2025396" y="1616964"/>
                    </a:lnTo>
                    <a:lnTo>
                      <a:pt x="2138172" y="1616964"/>
                    </a:lnTo>
                    <a:lnTo>
                      <a:pt x="2138172" y="789432"/>
                    </a:lnTo>
                    <a:close/>
                  </a:path>
                  <a:path w="3152140" h="1617345">
                    <a:moveTo>
                      <a:pt x="2645664" y="0"/>
                    </a:moveTo>
                    <a:lnTo>
                      <a:pt x="2531364" y="0"/>
                    </a:lnTo>
                    <a:lnTo>
                      <a:pt x="2531364" y="1616964"/>
                    </a:lnTo>
                    <a:lnTo>
                      <a:pt x="2645664" y="1616964"/>
                    </a:lnTo>
                    <a:lnTo>
                      <a:pt x="2645664" y="0"/>
                    </a:lnTo>
                    <a:close/>
                  </a:path>
                  <a:path w="3152140" h="1617345">
                    <a:moveTo>
                      <a:pt x="3151632" y="838200"/>
                    </a:moveTo>
                    <a:lnTo>
                      <a:pt x="3037332" y="838200"/>
                    </a:lnTo>
                    <a:lnTo>
                      <a:pt x="3037332" y="1616964"/>
                    </a:lnTo>
                    <a:lnTo>
                      <a:pt x="3151632" y="1616964"/>
                    </a:lnTo>
                    <a:lnTo>
                      <a:pt x="3151632" y="83820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54"/>
              <p:cNvSpPr/>
              <p:nvPr/>
            </p:nvSpPr>
            <p:spPr>
              <a:xfrm>
                <a:off x="11372088" y="4578096"/>
                <a:ext cx="1250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5095">
                    <a:moveTo>
                      <a:pt x="0" y="0"/>
                    </a:moveTo>
                    <a:lnTo>
                      <a:pt x="12496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55"/>
              <p:cNvSpPr/>
              <p:nvPr/>
            </p:nvSpPr>
            <p:spPr>
              <a:xfrm>
                <a:off x="11259311" y="4565903"/>
                <a:ext cx="113030" cy="451484"/>
              </a:xfrm>
              <a:custGeom>
                <a:avLst/>
                <a:gdLst/>
                <a:ahLst/>
                <a:cxnLst/>
                <a:rect l="l" t="t" r="r" b="b"/>
                <a:pathLst>
                  <a:path w="113029" h="451485">
                    <a:moveTo>
                      <a:pt x="112776" y="0"/>
                    </a:moveTo>
                    <a:lnTo>
                      <a:pt x="0" y="0"/>
                    </a:lnTo>
                    <a:lnTo>
                      <a:pt x="0" y="451104"/>
                    </a:lnTo>
                    <a:lnTo>
                      <a:pt x="112776" y="451104"/>
                    </a:lnTo>
                    <a:lnTo>
                      <a:pt x="112776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56"/>
              <p:cNvSpPr/>
              <p:nvPr/>
            </p:nvSpPr>
            <p:spPr>
              <a:xfrm>
                <a:off x="7446264" y="5017008"/>
                <a:ext cx="40513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4051300">
                    <a:moveTo>
                      <a:pt x="0" y="0"/>
                    </a:moveTo>
                    <a:lnTo>
                      <a:pt x="405079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7" name="object 57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446264" y="1071372"/>
              <a:ext cx="4051300" cy="0"/>
            </a:xfrm>
            <a:custGeom>
              <a:avLst/>
              <a:gdLst/>
              <a:ahLst/>
              <a:cxnLst/>
              <a:rect l="l" t="t" r="r" b="b"/>
              <a:pathLst>
                <a:path w="4051300">
                  <a:moveTo>
                    <a:pt x="0" y="0"/>
                  </a:moveTo>
                  <a:lnTo>
                    <a:pt x="405079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 txBox="1"/>
            <p:nvPr/>
          </p:nvSpPr>
          <p:spPr>
            <a:xfrm>
              <a:off x="7215885" y="4896739"/>
              <a:ext cx="10287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59" name="object 59"/>
            <p:cNvSpPr txBox="1"/>
            <p:nvPr/>
          </p:nvSpPr>
          <p:spPr>
            <a:xfrm>
              <a:off x="6792848" y="4458080"/>
              <a:ext cx="526415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0,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0" name="object 60"/>
            <p:cNvSpPr txBox="1"/>
            <p:nvPr/>
          </p:nvSpPr>
          <p:spPr>
            <a:xfrm>
              <a:off x="6677914" y="4019245"/>
              <a:ext cx="64071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1" name="object 61"/>
            <p:cNvSpPr txBox="1"/>
            <p:nvPr/>
          </p:nvSpPr>
          <p:spPr>
            <a:xfrm>
              <a:off x="6677914" y="3580587"/>
              <a:ext cx="64071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1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2" name="object 62"/>
            <p:cNvSpPr txBox="1"/>
            <p:nvPr/>
          </p:nvSpPr>
          <p:spPr>
            <a:xfrm>
              <a:off x="6677914" y="3142615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3" name="object 63"/>
            <p:cNvSpPr txBox="1"/>
            <p:nvPr/>
          </p:nvSpPr>
          <p:spPr>
            <a:xfrm>
              <a:off x="6677914" y="2703957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2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4" name="object 64"/>
            <p:cNvSpPr txBox="1"/>
            <p:nvPr/>
          </p:nvSpPr>
          <p:spPr>
            <a:xfrm>
              <a:off x="6677914" y="2265426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5" name="object 65"/>
            <p:cNvSpPr txBox="1"/>
            <p:nvPr/>
          </p:nvSpPr>
          <p:spPr>
            <a:xfrm>
              <a:off x="6677914" y="1826767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3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6" name="object 66"/>
            <p:cNvSpPr txBox="1"/>
            <p:nvPr/>
          </p:nvSpPr>
          <p:spPr>
            <a:xfrm>
              <a:off x="6677914" y="1388109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4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7" name="object 67"/>
            <p:cNvSpPr txBox="1"/>
            <p:nvPr/>
          </p:nvSpPr>
          <p:spPr>
            <a:xfrm>
              <a:off x="6677914" y="949578"/>
              <a:ext cx="64008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4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5</a:t>
              </a:r>
              <a:r>
                <a:rPr sz="1200" spc="5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,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0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00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68" name="object 68"/>
            <p:cNvSpPr txBox="1"/>
            <p:nvPr/>
          </p:nvSpPr>
          <p:spPr>
            <a:xfrm>
              <a:off x="7511922" y="5102733"/>
              <a:ext cx="3926204" cy="42481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R="8890" algn="r">
                <a:lnSpc>
                  <a:spcPct val="100000"/>
                </a:lnSpc>
                <a:spcBef>
                  <a:spcPts val="95"/>
                </a:spcBef>
                <a:tabLst>
                  <a:tab pos="506095" algn="l"/>
                  <a:tab pos="1012190" algn="l"/>
                  <a:tab pos="1518920" algn="l"/>
                  <a:tab pos="2025014" algn="l"/>
                  <a:tab pos="2531745" algn="l"/>
                  <a:tab pos="3037840" algn="l"/>
                  <a:tab pos="3543935" algn="l"/>
                </a:tabLst>
              </a:pP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17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25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35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45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55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65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75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t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	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85 </a:t>
              </a:r>
              <a:r>
                <a:rPr sz="1300" b="1" dirty="0">
                  <a:solidFill>
                    <a:srgbClr val="585858"/>
                  </a:solidFill>
                  <a:latin typeface="Calibri"/>
                  <a:cs typeface="Calibri"/>
                </a:rPr>
                <a:t>o</a:t>
              </a: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r</a:t>
              </a:r>
              <a:endParaRPr sz="1300">
                <a:latin typeface="Calibri"/>
                <a:cs typeface="Calibri"/>
              </a:endParaRPr>
            </a:p>
            <a:p>
              <a:pPr marR="5080" algn="r">
                <a:lnSpc>
                  <a:spcPct val="100000"/>
                </a:lnSpc>
                <a:spcBef>
                  <a:spcPts val="30"/>
                </a:spcBef>
                <a:tabLst>
                  <a:tab pos="506095" algn="l"/>
                  <a:tab pos="1012190" algn="l"/>
                  <a:tab pos="1518920" algn="l"/>
                  <a:tab pos="2025650" algn="l"/>
                  <a:tab pos="2531745" algn="l"/>
                  <a:tab pos="3038475" algn="l"/>
                  <a:tab pos="3448685" algn="l"/>
                </a:tabLst>
              </a:pPr>
              <a:r>
                <a:rPr sz="1300" b="1" spc="-5" dirty="0">
                  <a:solidFill>
                    <a:srgbClr val="585858"/>
                  </a:solidFill>
                  <a:latin typeface="Calibri"/>
                  <a:cs typeface="Calibri"/>
                </a:rPr>
                <a:t>24	34	44	54	64	74	84	older</a:t>
              </a:r>
              <a:endParaRPr sz="1300">
                <a:latin typeface="Calibri"/>
                <a:cs typeface="Calibri"/>
              </a:endParaRPr>
            </a:p>
          </p:txBody>
        </p:sp>
        <p:sp>
          <p:nvSpPr>
            <p:cNvPr id="70" name="object 70"/>
            <p:cNvSpPr txBox="1"/>
            <p:nvPr/>
          </p:nvSpPr>
          <p:spPr>
            <a:xfrm>
              <a:off x="8101330" y="5616955"/>
              <a:ext cx="926465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Male</a:t>
              </a:r>
              <a:r>
                <a:rPr sz="1200" spc="-6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Veterans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72" name="object 72"/>
            <p:cNvSpPr txBox="1"/>
            <p:nvPr/>
          </p:nvSpPr>
          <p:spPr>
            <a:xfrm>
              <a:off x="9317228" y="5616955"/>
              <a:ext cx="1003300" cy="20891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Male</a:t>
              </a:r>
              <a:r>
                <a:rPr sz="1200" spc="-4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VHA</a:t>
              </a:r>
              <a:r>
                <a:rPr sz="1200" spc="-4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users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73" name="object 7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 descr="Percentage of Female and Male Veterans by age Group Header"/>
          <p:cNvSpPr txBox="1">
            <a:spLocks noGrp="1"/>
          </p:cNvSpPr>
          <p:nvPr>
            <p:ph type="title"/>
          </p:nvPr>
        </p:nvSpPr>
        <p:spPr>
          <a:xfrm>
            <a:off x="1268349" y="76911"/>
            <a:ext cx="965517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Percentage</a:t>
            </a:r>
            <a:r>
              <a:rPr sz="3000" spc="-30" dirty="0"/>
              <a:t> </a:t>
            </a:r>
            <a:r>
              <a:rPr sz="3000" dirty="0"/>
              <a:t>of </a:t>
            </a:r>
            <a:r>
              <a:rPr sz="3000" spc="-15" dirty="0"/>
              <a:t>Female</a:t>
            </a:r>
            <a:r>
              <a:rPr sz="3000" spc="-10" dirty="0"/>
              <a:t> </a:t>
            </a:r>
            <a:r>
              <a:rPr sz="3000" spc="-5" dirty="0"/>
              <a:t>and</a:t>
            </a:r>
            <a:r>
              <a:rPr sz="3000" dirty="0"/>
              <a:t> </a:t>
            </a:r>
            <a:r>
              <a:rPr sz="3000" spc="-5" dirty="0"/>
              <a:t>Male</a:t>
            </a:r>
            <a:r>
              <a:rPr sz="3000" dirty="0"/>
              <a:t> </a:t>
            </a:r>
            <a:r>
              <a:rPr sz="3000" spc="-40" dirty="0"/>
              <a:t>Veterans</a:t>
            </a:r>
            <a:r>
              <a:rPr sz="3000" spc="-15" dirty="0"/>
              <a:t> </a:t>
            </a:r>
            <a:r>
              <a:rPr sz="3000" spc="-10" dirty="0"/>
              <a:t>by</a:t>
            </a:r>
            <a:r>
              <a:rPr sz="3000" dirty="0"/>
              <a:t> </a:t>
            </a:r>
            <a:r>
              <a:rPr sz="3000" spc="-15" dirty="0"/>
              <a:t>Age</a:t>
            </a:r>
            <a:r>
              <a:rPr sz="3000" dirty="0"/>
              <a:t> </a:t>
            </a:r>
            <a:r>
              <a:rPr sz="3000" spc="-10" dirty="0"/>
              <a:t>Group,</a:t>
            </a:r>
            <a:r>
              <a:rPr sz="3000" spc="5" dirty="0"/>
              <a:t> </a:t>
            </a:r>
            <a:r>
              <a:rPr sz="3000" dirty="0"/>
              <a:t>2019</a:t>
            </a:r>
          </a:p>
        </p:txBody>
      </p:sp>
      <p:grpSp>
        <p:nvGrpSpPr>
          <p:cNvPr id="37" name="Group 36" descr="Graph">
            <a:extLst>
              <a:ext uri="{FF2B5EF4-FFF2-40B4-BE49-F238E27FC236}">
                <a16:creationId xmlns:a16="http://schemas.microsoft.com/office/drawing/2014/main" id="{548AB5CF-9F75-4E76-9857-132F79229670}"/>
              </a:ext>
            </a:extLst>
          </p:cNvPr>
          <p:cNvGrpSpPr/>
          <p:nvPr/>
        </p:nvGrpSpPr>
        <p:grpSpPr>
          <a:xfrm>
            <a:off x="420116" y="885253"/>
            <a:ext cx="11499659" cy="5189299"/>
            <a:chOff x="420116" y="885253"/>
            <a:chExt cx="11499659" cy="5189299"/>
          </a:xfrm>
        </p:grpSpPr>
        <p:sp>
          <p:nvSpPr>
            <p:cNvPr id="23" name="object 23"/>
            <p:cNvSpPr txBox="1"/>
            <p:nvPr/>
          </p:nvSpPr>
          <p:spPr>
            <a:xfrm>
              <a:off x="6619493" y="5526547"/>
              <a:ext cx="677545" cy="548005"/>
            </a:xfrm>
            <a:prstGeom prst="rect">
              <a:avLst/>
            </a:prstGeom>
          </p:spPr>
          <p:txBody>
            <a:bodyPr vert="horz" wrap="square" lIns="0" tIns="75565" rIns="0" bIns="0" rtlCol="0">
              <a:spAutoFit/>
            </a:bodyPr>
            <a:lstStyle/>
            <a:p>
              <a:pPr marL="113664">
                <a:lnSpc>
                  <a:spcPct val="100000"/>
                </a:lnSpc>
                <a:spcBef>
                  <a:spcPts val="595"/>
                </a:spcBef>
              </a:pP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55</a:t>
              </a:r>
              <a:r>
                <a:rPr sz="1300" spc="-4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300" dirty="0">
                  <a:solidFill>
                    <a:srgbClr val="585858"/>
                  </a:solidFill>
                  <a:latin typeface="Calibri"/>
                  <a:cs typeface="Calibri"/>
                </a:rPr>
                <a:t>to</a:t>
              </a:r>
              <a:r>
                <a:rPr sz="1300" spc="-4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64</a:t>
              </a:r>
              <a:endParaRPr sz="13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495"/>
                </a:spcBef>
              </a:pP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Male</a:t>
              </a:r>
              <a:endParaRPr sz="1300">
                <a:latin typeface="Calibri"/>
                <a:cs typeface="Calibri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5356605" y="5526547"/>
              <a:ext cx="887094" cy="548005"/>
            </a:xfrm>
            <a:prstGeom prst="rect">
              <a:avLst/>
            </a:prstGeom>
          </p:spPr>
          <p:txBody>
            <a:bodyPr vert="horz" wrap="square" lIns="0" tIns="755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595"/>
                </a:spcBef>
              </a:pP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45</a:t>
              </a:r>
              <a:r>
                <a:rPr sz="1300" spc="-20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300" dirty="0">
                  <a:solidFill>
                    <a:srgbClr val="585858"/>
                  </a:solidFill>
                  <a:latin typeface="Calibri"/>
                  <a:cs typeface="Calibri"/>
                </a:rPr>
                <a:t>to</a:t>
              </a:r>
              <a:r>
                <a:rPr sz="1300" spc="-25" dirty="0">
                  <a:solidFill>
                    <a:srgbClr val="585858"/>
                  </a:solidFill>
                  <a:latin typeface="Calibri"/>
                  <a:cs typeface="Calibri"/>
                </a:rPr>
                <a:t> </a:t>
              </a: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54</a:t>
              </a:r>
              <a:endParaRPr sz="1300">
                <a:latin typeface="Calibri"/>
                <a:cs typeface="Calibri"/>
              </a:endParaRPr>
            </a:p>
            <a:p>
              <a:pPr marL="385445">
                <a:lnSpc>
                  <a:spcPct val="100000"/>
                </a:lnSpc>
                <a:spcBef>
                  <a:spcPts val="495"/>
                </a:spcBef>
              </a:pP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Fe</a:t>
              </a:r>
              <a:r>
                <a:rPr sz="1300" spc="-10" dirty="0">
                  <a:solidFill>
                    <a:srgbClr val="585858"/>
                  </a:solidFill>
                  <a:latin typeface="Calibri"/>
                  <a:cs typeface="Calibri"/>
                </a:rPr>
                <a:t>m</a:t>
              </a:r>
              <a:r>
                <a:rPr sz="1300" spc="-5" dirty="0">
                  <a:solidFill>
                    <a:srgbClr val="585858"/>
                  </a:solidFill>
                  <a:latin typeface="Calibri"/>
                  <a:cs typeface="Calibri"/>
                </a:rPr>
                <a:t>ale</a:t>
              </a:r>
              <a:endParaRPr sz="1300">
                <a:latin typeface="Calibri"/>
                <a:cs typeface="Calibri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6A9EF99-9B57-4F6E-9DBD-7C1E67DB547B}"/>
                </a:ext>
              </a:extLst>
            </p:cNvPr>
            <p:cNvGrpSpPr/>
            <p:nvPr/>
          </p:nvGrpSpPr>
          <p:grpSpPr>
            <a:xfrm>
              <a:off x="420116" y="885253"/>
              <a:ext cx="11499659" cy="4928095"/>
              <a:chOff x="420116" y="885253"/>
              <a:chExt cx="11499659" cy="4928095"/>
            </a:xfrm>
          </p:grpSpPr>
          <p:sp>
            <p:nvSpPr>
              <p:cNvPr id="2" name="object 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4770120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" name="object 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4037076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3304032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2570988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1837944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1104900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71727" y="5503164"/>
                <a:ext cx="1091057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910570">
                    <a:moveTo>
                      <a:pt x="0" y="0"/>
                    </a:moveTo>
                    <a:lnTo>
                      <a:pt x="10910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9" name="object 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/>
            </p:nvGrpSpPr>
            <p:grpSpPr>
              <a:xfrm>
                <a:off x="1539430" y="885253"/>
                <a:ext cx="10380345" cy="4456430"/>
                <a:chOff x="1539430" y="885253"/>
                <a:chExt cx="10380345" cy="4456430"/>
              </a:xfrm>
            </p:grpSpPr>
            <p:sp>
              <p:nvSpPr>
                <p:cNvPr id="10" name="object 10"/>
                <p:cNvSpPr/>
                <p:nvPr/>
              </p:nvSpPr>
              <p:spPr>
                <a:xfrm>
                  <a:off x="1553717" y="2193798"/>
                  <a:ext cx="9546590" cy="2921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46590" h="2921635">
                      <a:moveTo>
                        <a:pt x="0" y="2881884"/>
                      </a:moveTo>
                      <a:lnTo>
                        <a:pt x="1363980" y="1123188"/>
                      </a:lnTo>
                      <a:lnTo>
                        <a:pt x="2726435" y="362712"/>
                      </a:lnTo>
                      <a:lnTo>
                        <a:pt x="4090416" y="306324"/>
                      </a:lnTo>
                      <a:lnTo>
                        <a:pt x="5454396" y="0"/>
                      </a:lnTo>
                      <a:lnTo>
                        <a:pt x="6818376" y="1597152"/>
                      </a:lnTo>
                      <a:lnTo>
                        <a:pt x="8182356" y="2628900"/>
                      </a:lnTo>
                      <a:lnTo>
                        <a:pt x="9546336" y="2921508"/>
                      </a:lnTo>
                    </a:path>
                  </a:pathLst>
                </a:custGeom>
                <a:ln w="28575">
                  <a:solidFill>
                    <a:srgbClr val="C0504D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1" name="object 11"/>
                <p:cNvSpPr/>
                <p:nvPr/>
              </p:nvSpPr>
              <p:spPr>
                <a:xfrm>
                  <a:off x="1553717" y="1914905"/>
                  <a:ext cx="9546590" cy="34124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46590" h="3412490">
                      <a:moveTo>
                        <a:pt x="0" y="3412236"/>
                      </a:moveTo>
                      <a:lnTo>
                        <a:pt x="1363980" y="2514600"/>
                      </a:lnTo>
                      <a:lnTo>
                        <a:pt x="2726435" y="2156460"/>
                      </a:lnTo>
                      <a:lnTo>
                        <a:pt x="4090416" y="1520952"/>
                      </a:lnTo>
                      <a:lnTo>
                        <a:pt x="5454396" y="879348"/>
                      </a:lnTo>
                      <a:lnTo>
                        <a:pt x="6818376" y="0"/>
                      </a:lnTo>
                      <a:lnTo>
                        <a:pt x="8182356" y="1246632"/>
                      </a:lnTo>
                      <a:lnTo>
                        <a:pt x="9546336" y="2321052"/>
                      </a:lnTo>
                    </a:path>
                  </a:pathLst>
                </a:custGeom>
                <a:ln w="28574">
                  <a:solidFill>
                    <a:srgbClr val="548ED4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2" name="object 12"/>
                <p:cNvSpPr/>
                <p:nvPr/>
              </p:nvSpPr>
              <p:spPr>
                <a:xfrm>
                  <a:off x="9432036" y="890016"/>
                  <a:ext cx="2482850" cy="1815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850" h="1815464">
                      <a:moveTo>
                        <a:pt x="0" y="1815083"/>
                      </a:moveTo>
                      <a:lnTo>
                        <a:pt x="2482596" y="1815083"/>
                      </a:lnTo>
                      <a:lnTo>
                        <a:pt x="2482596" y="0"/>
                      </a:lnTo>
                      <a:lnTo>
                        <a:pt x="0" y="0"/>
                      </a:lnTo>
                      <a:lnTo>
                        <a:pt x="0" y="1815083"/>
                      </a:lnTo>
                      <a:close/>
                    </a:path>
                  </a:pathLst>
                </a:custGeom>
                <a:ln w="9525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13" name="object 13"/>
              <p:cNvSpPr txBox="1"/>
              <p:nvPr/>
            </p:nvSpPr>
            <p:spPr>
              <a:xfrm>
                <a:off x="503631" y="5374589"/>
                <a:ext cx="227965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0%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14" name="object 14"/>
              <p:cNvSpPr txBox="1"/>
              <p:nvPr/>
            </p:nvSpPr>
            <p:spPr>
              <a:xfrm>
                <a:off x="503631" y="4641850"/>
                <a:ext cx="227329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5%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15" name="object 15"/>
              <p:cNvSpPr txBox="1"/>
              <p:nvPr/>
            </p:nvSpPr>
            <p:spPr>
              <a:xfrm>
                <a:off x="420116" y="3908552"/>
                <a:ext cx="31115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10%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16" name="object 16"/>
              <p:cNvSpPr txBox="1"/>
              <p:nvPr/>
            </p:nvSpPr>
            <p:spPr>
              <a:xfrm>
                <a:off x="420116" y="3175254"/>
                <a:ext cx="31115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15%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17" name="object 17"/>
              <p:cNvSpPr txBox="1"/>
              <p:nvPr/>
            </p:nvSpPr>
            <p:spPr>
              <a:xfrm>
                <a:off x="420116" y="2441829"/>
                <a:ext cx="31115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20%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18" name="object 18"/>
              <p:cNvSpPr txBox="1"/>
              <p:nvPr/>
            </p:nvSpPr>
            <p:spPr>
              <a:xfrm>
                <a:off x="420116" y="1708530"/>
                <a:ext cx="31115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25%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19" name="object 19"/>
              <p:cNvSpPr txBox="1"/>
              <p:nvPr/>
            </p:nvSpPr>
            <p:spPr>
              <a:xfrm>
                <a:off x="420116" y="975105"/>
                <a:ext cx="31115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30%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20" name="object 20"/>
              <p:cNvSpPr txBox="1"/>
              <p:nvPr/>
            </p:nvSpPr>
            <p:spPr>
              <a:xfrm>
                <a:off x="1264666" y="5589828"/>
                <a:ext cx="57658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17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24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21" name="object 21"/>
              <p:cNvSpPr txBox="1"/>
              <p:nvPr/>
            </p:nvSpPr>
            <p:spPr>
              <a:xfrm>
                <a:off x="2628645" y="5589828"/>
                <a:ext cx="57658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25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34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22" name="object 22"/>
              <p:cNvSpPr txBox="1"/>
              <p:nvPr/>
            </p:nvSpPr>
            <p:spPr>
              <a:xfrm>
                <a:off x="3992626" y="5589828"/>
                <a:ext cx="57658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35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44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24" name="object 24"/>
              <p:cNvSpPr txBox="1"/>
              <p:nvPr/>
            </p:nvSpPr>
            <p:spPr>
              <a:xfrm>
                <a:off x="8084566" y="5589828"/>
                <a:ext cx="57658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65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74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25" name="object 25"/>
              <p:cNvSpPr txBox="1"/>
              <p:nvPr/>
            </p:nvSpPr>
            <p:spPr>
              <a:xfrm>
                <a:off x="9448545" y="5589828"/>
                <a:ext cx="57658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75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3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84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26" name="object 26"/>
              <p:cNvSpPr txBox="1"/>
              <p:nvPr/>
            </p:nvSpPr>
            <p:spPr>
              <a:xfrm>
                <a:off x="10719561" y="5589828"/>
                <a:ext cx="763270" cy="22352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85</a:t>
                </a:r>
                <a:r>
                  <a:rPr sz="1300" spc="-4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or</a:t>
                </a:r>
                <a:r>
                  <a:rPr sz="1300" spc="-3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3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older</a:t>
                </a:r>
                <a:endParaRPr sz="1300">
                  <a:latin typeface="Calibri"/>
                  <a:cs typeface="Calibri"/>
                </a:endParaRPr>
              </a:p>
            </p:txBody>
          </p:sp>
          <p:sp>
            <p:nvSpPr>
              <p:cNvPr id="30" name="object 30"/>
              <p:cNvSpPr txBox="1"/>
              <p:nvPr/>
            </p:nvSpPr>
            <p:spPr>
              <a:xfrm>
                <a:off x="9511410" y="911097"/>
                <a:ext cx="1494155" cy="239395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5"/>
                  </a:spcBef>
                </a:pPr>
                <a:r>
                  <a:rPr sz="1400" b="1" dirty="0">
                    <a:latin typeface="Calibri"/>
                    <a:cs typeface="Calibri"/>
                  </a:rPr>
                  <a:t>%</a:t>
                </a:r>
                <a:r>
                  <a:rPr sz="1400" b="1" spc="-30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aged</a:t>
                </a:r>
                <a:r>
                  <a:rPr sz="1400" b="1" spc="-3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65</a:t>
                </a:r>
                <a:r>
                  <a:rPr sz="1400" b="1" spc="-2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and</a:t>
                </a:r>
                <a:r>
                  <a:rPr sz="1400" b="1" spc="-40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over</a:t>
                </a:r>
                <a:r>
                  <a:rPr sz="900" b="1" dirty="0">
                    <a:latin typeface="Calibri"/>
                    <a:cs typeface="Calibri"/>
                  </a:rPr>
                  <a:t>:</a:t>
                </a:r>
                <a:endParaRPr sz="900">
                  <a:latin typeface="Calibri"/>
                  <a:cs typeface="Calibri"/>
                </a:endParaRPr>
              </a:p>
            </p:txBody>
          </p:sp>
          <p:sp>
            <p:nvSpPr>
              <p:cNvPr id="31" name="object 31"/>
              <p:cNvSpPr txBox="1"/>
              <p:nvPr/>
            </p:nvSpPr>
            <p:spPr>
              <a:xfrm>
                <a:off x="9590658" y="1124152"/>
                <a:ext cx="1930400" cy="667385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5"/>
                  </a:spcBef>
                </a:pPr>
                <a:r>
                  <a:rPr sz="1400" b="1" dirty="0">
                    <a:latin typeface="Calibri"/>
                    <a:cs typeface="Calibri"/>
                  </a:rPr>
                  <a:t>Female</a:t>
                </a:r>
                <a:r>
                  <a:rPr sz="1400" b="1" spc="-6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Americans:</a:t>
                </a:r>
                <a:r>
                  <a:rPr sz="1400" b="1" spc="-50" dirty="0">
                    <a:latin typeface="Calibri"/>
                    <a:cs typeface="Calibri"/>
                  </a:rPr>
                  <a:t> </a:t>
                </a:r>
                <a:r>
                  <a:rPr sz="1400" b="1" spc="-5" dirty="0">
                    <a:latin typeface="Calibri"/>
                    <a:cs typeface="Calibri"/>
                  </a:rPr>
                  <a:t>22.6%</a:t>
                </a:r>
                <a:endParaRPr sz="1400">
                  <a:latin typeface="Calibri"/>
                  <a:cs typeface="Calibri"/>
                </a:endParaRPr>
              </a:p>
              <a:p>
                <a:pPr marL="12700" marR="5080">
                  <a:lnSpc>
                    <a:spcPct val="100000"/>
                  </a:lnSpc>
                  <a:spcBef>
                    <a:spcPts val="5"/>
                  </a:spcBef>
                  <a:tabLst>
                    <a:tab pos="1456055" algn="l"/>
                  </a:tabLst>
                </a:pPr>
                <a:r>
                  <a:rPr sz="1400" b="1" spc="-5" dirty="0">
                    <a:latin typeface="Calibri"/>
                    <a:cs typeface="Calibri"/>
                  </a:rPr>
                  <a:t>Female</a:t>
                </a:r>
                <a:r>
                  <a:rPr sz="1400" b="1" spc="-3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Veterans:	</a:t>
                </a:r>
                <a:r>
                  <a:rPr sz="1400" b="1" spc="-5" dirty="0">
                    <a:latin typeface="Calibri"/>
                    <a:cs typeface="Calibri"/>
                  </a:rPr>
                  <a:t>19.0% </a:t>
                </a:r>
                <a:r>
                  <a:rPr sz="1400" b="1" spc="-300" dirty="0">
                    <a:latin typeface="Calibri"/>
                    <a:cs typeface="Calibri"/>
                  </a:rPr>
                  <a:t> </a:t>
                </a:r>
                <a:r>
                  <a:rPr sz="1400" b="1" spc="-5" dirty="0">
                    <a:latin typeface="Calibri"/>
                    <a:cs typeface="Calibri"/>
                  </a:rPr>
                  <a:t>Female</a:t>
                </a:r>
                <a:r>
                  <a:rPr sz="1400" b="1" spc="-50" dirty="0">
                    <a:latin typeface="Calibri"/>
                    <a:cs typeface="Calibri"/>
                  </a:rPr>
                  <a:t> </a:t>
                </a:r>
                <a:r>
                  <a:rPr sz="1400" b="1" spc="-5" dirty="0">
                    <a:latin typeface="Calibri"/>
                    <a:cs typeface="Calibri"/>
                  </a:rPr>
                  <a:t>VHA</a:t>
                </a:r>
                <a:r>
                  <a:rPr sz="1400" b="1" spc="-1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users:</a:t>
                </a:r>
                <a:r>
                  <a:rPr sz="1400" b="1" spc="265" dirty="0">
                    <a:latin typeface="Calibri"/>
                    <a:cs typeface="Calibri"/>
                  </a:rPr>
                  <a:t> </a:t>
                </a:r>
                <a:r>
                  <a:rPr sz="1400" b="1" spc="-5" dirty="0">
                    <a:latin typeface="Calibri"/>
                    <a:cs typeface="Calibri"/>
                  </a:rPr>
                  <a:t>16.2%</a:t>
                </a:r>
                <a:endParaRPr sz="1400">
                  <a:latin typeface="Calibri"/>
                  <a:cs typeface="Calibri"/>
                </a:endParaRPr>
              </a:p>
            </p:txBody>
          </p:sp>
          <p:sp>
            <p:nvSpPr>
              <p:cNvPr id="32" name="object 32"/>
              <p:cNvSpPr txBox="1"/>
              <p:nvPr/>
            </p:nvSpPr>
            <p:spPr>
              <a:xfrm>
                <a:off x="9590658" y="1978279"/>
                <a:ext cx="1272540" cy="666750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2700" marR="5080">
                  <a:lnSpc>
                    <a:spcPct val="100000"/>
                  </a:lnSpc>
                  <a:spcBef>
                    <a:spcPts val="105"/>
                  </a:spcBef>
                </a:pPr>
                <a:r>
                  <a:rPr sz="1400" b="1" spc="-5" dirty="0">
                    <a:latin typeface="Calibri"/>
                    <a:cs typeface="Calibri"/>
                  </a:rPr>
                  <a:t>Male</a:t>
                </a:r>
                <a:r>
                  <a:rPr sz="1400" b="1" spc="-7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Americans: </a:t>
                </a:r>
                <a:r>
                  <a:rPr sz="1400" b="1" spc="-300" dirty="0">
                    <a:latin typeface="Calibri"/>
                    <a:cs typeface="Calibri"/>
                  </a:rPr>
                  <a:t> </a:t>
                </a:r>
                <a:r>
                  <a:rPr sz="1400" b="1" spc="-5" dirty="0">
                    <a:latin typeface="Calibri"/>
                    <a:cs typeface="Calibri"/>
                  </a:rPr>
                  <a:t>Male Veterans: </a:t>
                </a:r>
                <a:r>
                  <a:rPr sz="1400" b="1" dirty="0">
                    <a:latin typeface="Calibri"/>
                    <a:cs typeface="Calibri"/>
                  </a:rPr>
                  <a:t> Male</a:t>
                </a:r>
                <a:r>
                  <a:rPr sz="1400" b="1" spc="-4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VHA</a:t>
                </a:r>
                <a:r>
                  <a:rPr sz="1400" b="1" spc="-35" dirty="0">
                    <a:latin typeface="Calibri"/>
                    <a:cs typeface="Calibri"/>
                  </a:rPr>
                  <a:t> </a:t>
                </a:r>
                <a:r>
                  <a:rPr sz="1400" b="1" dirty="0">
                    <a:latin typeface="Calibri"/>
                    <a:cs typeface="Calibri"/>
                  </a:rPr>
                  <a:t>users:</a:t>
                </a:r>
                <a:endParaRPr sz="1400">
                  <a:latin typeface="Calibri"/>
                  <a:cs typeface="Calibri"/>
                </a:endParaRPr>
              </a:p>
            </p:txBody>
          </p:sp>
          <p:sp>
            <p:nvSpPr>
              <p:cNvPr id="33" name="object 33"/>
              <p:cNvSpPr txBox="1"/>
              <p:nvPr/>
            </p:nvSpPr>
            <p:spPr>
              <a:xfrm>
                <a:off x="11071565" y="1978279"/>
                <a:ext cx="490220" cy="666750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5"/>
                  </a:spcBef>
                </a:pPr>
                <a:r>
                  <a:rPr sz="1400" b="1" spc="-5" dirty="0">
                    <a:latin typeface="Calibri"/>
                    <a:cs typeface="Calibri"/>
                  </a:rPr>
                  <a:t>19.1%</a:t>
                </a:r>
                <a:endParaRPr sz="1400">
                  <a:latin typeface="Calibri"/>
                  <a:cs typeface="Calibri"/>
                </a:endParaRPr>
              </a:p>
              <a:p>
                <a:pPr marL="14604">
                  <a:lnSpc>
                    <a:spcPct val="100000"/>
                  </a:lnSpc>
                </a:pPr>
                <a:r>
                  <a:rPr sz="1400" b="1" spc="-5" dirty="0">
                    <a:latin typeface="Calibri"/>
                    <a:cs typeface="Calibri"/>
                  </a:rPr>
                  <a:t>49.1%</a:t>
                </a:r>
                <a:endParaRPr sz="1400">
                  <a:latin typeface="Calibri"/>
                  <a:cs typeface="Calibri"/>
                </a:endParaRPr>
              </a:p>
              <a:p>
                <a:pPr marL="29845">
                  <a:lnSpc>
                    <a:spcPct val="100000"/>
                  </a:lnSpc>
                </a:pPr>
                <a:r>
                  <a:rPr sz="1400" b="1" spc="-10" dirty="0">
                    <a:latin typeface="Calibri"/>
                    <a:cs typeface="Calibri"/>
                  </a:rPr>
                  <a:t>57</a:t>
                </a:r>
                <a:r>
                  <a:rPr sz="1400" b="1" spc="-5" dirty="0">
                    <a:latin typeface="Calibri"/>
                    <a:cs typeface="Calibri"/>
                  </a:rPr>
                  <a:t>.</a:t>
                </a:r>
                <a:r>
                  <a:rPr sz="1400" b="1" spc="-10" dirty="0">
                    <a:latin typeface="Calibri"/>
                    <a:cs typeface="Calibri"/>
                  </a:rPr>
                  <a:t>2</a:t>
                </a:r>
                <a:r>
                  <a:rPr sz="1400" b="1" dirty="0">
                    <a:latin typeface="Calibri"/>
                    <a:cs typeface="Calibri"/>
                  </a:rPr>
                  <a:t>%</a:t>
                </a:r>
                <a:endParaRPr sz="1400">
                  <a:latin typeface="Calibri"/>
                  <a:cs typeface="Calibri"/>
                </a:endParaRPr>
              </a:p>
            </p:txBody>
          </p:sp>
        </p:grpSp>
      </p:grp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bject 119"/>
          <p:cNvSpPr txBox="1">
            <a:spLocks noGrp="1"/>
          </p:cNvSpPr>
          <p:nvPr>
            <p:ph type="title"/>
          </p:nvPr>
        </p:nvSpPr>
        <p:spPr>
          <a:xfrm>
            <a:off x="781913" y="60147"/>
            <a:ext cx="106305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Percentage</a:t>
            </a:r>
            <a:r>
              <a:rPr spc="-35" dirty="0"/>
              <a:t> </a:t>
            </a:r>
            <a:r>
              <a:rPr dirty="0"/>
              <a:t>of </a:t>
            </a:r>
            <a:r>
              <a:rPr spc="-40" dirty="0"/>
              <a:t>Veterans</a:t>
            </a:r>
            <a:r>
              <a:rPr spc="-30" dirty="0"/>
              <a:t> </a:t>
            </a:r>
            <a:r>
              <a:rPr dirty="0"/>
              <a:t>who </a:t>
            </a:r>
            <a:r>
              <a:rPr spc="-15" dirty="0"/>
              <a:t>are</a:t>
            </a:r>
            <a:r>
              <a:rPr spc="-5" dirty="0"/>
              <a:t> VHA</a:t>
            </a:r>
            <a:r>
              <a:rPr spc="5" dirty="0"/>
              <a:t> </a:t>
            </a:r>
            <a:r>
              <a:rPr spc="-10" dirty="0"/>
              <a:t>Users</a:t>
            </a:r>
            <a:r>
              <a:rPr spc="-15" dirty="0"/>
              <a:t> </a:t>
            </a:r>
            <a:r>
              <a:rPr spc="-10" dirty="0"/>
              <a:t>by</a:t>
            </a:r>
            <a:r>
              <a:rPr spc="-25" dirty="0"/>
              <a:t> </a:t>
            </a:r>
            <a:r>
              <a:rPr spc="-10" dirty="0"/>
              <a:t>Age</a:t>
            </a:r>
            <a:r>
              <a:rPr spc="-5" dirty="0"/>
              <a:t> </a:t>
            </a:r>
            <a:r>
              <a:rPr spc="-10" dirty="0"/>
              <a:t>Group,</a:t>
            </a:r>
            <a:r>
              <a:rPr spc="-35" dirty="0"/>
              <a:t> </a:t>
            </a:r>
            <a:r>
              <a:rPr spc="-5" dirty="0"/>
              <a:t>2019</a:t>
            </a:r>
          </a:p>
        </p:txBody>
      </p:sp>
      <p:grpSp>
        <p:nvGrpSpPr>
          <p:cNvPr id="122" name="Group 121" descr="Graph">
            <a:extLst>
              <a:ext uri="{FF2B5EF4-FFF2-40B4-BE49-F238E27FC236}">
                <a16:creationId xmlns:a16="http://schemas.microsoft.com/office/drawing/2014/main" id="{F87CC46D-184A-49CF-9924-CFE00C71530E}"/>
              </a:ext>
            </a:extLst>
          </p:cNvPr>
          <p:cNvGrpSpPr/>
          <p:nvPr/>
        </p:nvGrpSpPr>
        <p:grpSpPr>
          <a:xfrm>
            <a:off x="679500" y="873378"/>
            <a:ext cx="10763200" cy="5135041"/>
            <a:chOff x="679500" y="873378"/>
            <a:chExt cx="10763200" cy="5135041"/>
          </a:xfrm>
        </p:grpSpPr>
        <p:grpSp>
          <p:nvGrpSpPr>
            <p:cNvPr id="121" name="Group 120" descr="Percentage of Veterans who are VHA Users by Age Group 2019 Graph">
              <a:extLst>
                <a:ext uri="{FF2B5EF4-FFF2-40B4-BE49-F238E27FC236}">
                  <a16:creationId xmlns:a16="http://schemas.microsoft.com/office/drawing/2014/main" id="{684FB262-73A5-4527-94F2-A823A5C18ECD}"/>
                </a:ext>
              </a:extLst>
            </p:cNvPr>
            <p:cNvGrpSpPr/>
            <p:nvPr/>
          </p:nvGrpSpPr>
          <p:grpSpPr>
            <a:xfrm>
              <a:off x="679500" y="873378"/>
              <a:ext cx="10763200" cy="4837862"/>
              <a:chOff x="679500" y="873378"/>
              <a:chExt cx="10763200" cy="4837862"/>
            </a:xfrm>
          </p:grpSpPr>
          <p:sp>
            <p:nvSpPr>
              <p:cNvPr id="2" name="object 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95755" y="4933188"/>
                <a:ext cx="3175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17500">
                    <a:moveTo>
                      <a:pt x="0" y="0"/>
                    </a:moveTo>
                    <a:lnTo>
                      <a:pt x="31699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" name="object 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703832" y="4933188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5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071116" y="4933188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996183" y="4933188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3364991" y="4933188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290059" y="4933188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658867" y="4933188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4">
                    <a:moveTo>
                      <a:pt x="0" y="0"/>
                    </a:moveTo>
                    <a:lnTo>
                      <a:pt x="63398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583935" y="4933188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951220" y="4933188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876288" y="4933188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7245095" y="4933188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170164" y="4933188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538971" y="4933188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5">
                    <a:moveTo>
                      <a:pt x="0" y="0"/>
                    </a:moveTo>
                    <a:lnTo>
                      <a:pt x="633983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9464040" y="4933188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9831323" y="4933188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756392" y="4933188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1125200" y="4933188"/>
                <a:ext cx="3175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17500">
                    <a:moveTo>
                      <a:pt x="0" y="0"/>
                    </a:moveTo>
                    <a:lnTo>
                      <a:pt x="31699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95755" y="4440935"/>
                <a:ext cx="3175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17500">
                    <a:moveTo>
                      <a:pt x="0" y="0"/>
                    </a:moveTo>
                    <a:lnTo>
                      <a:pt x="31699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2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703832" y="4440935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5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2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071116" y="4440935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996183" y="4440935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3364991" y="4440935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290059" y="4440935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658867" y="4440935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4">
                    <a:moveTo>
                      <a:pt x="0" y="0"/>
                    </a:moveTo>
                    <a:lnTo>
                      <a:pt x="63398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583935" y="4440935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951220" y="4440935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876288" y="4440935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7245095" y="4440935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3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170164" y="4440935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3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538971" y="4440935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5">
                    <a:moveTo>
                      <a:pt x="0" y="0"/>
                    </a:moveTo>
                    <a:lnTo>
                      <a:pt x="633983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9464040" y="4440935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9831323" y="4440935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756392" y="4440935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1125200" y="4440935"/>
                <a:ext cx="3175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17500">
                    <a:moveTo>
                      <a:pt x="0" y="0"/>
                    </a:moveTo>
                    <a:lnTo>
                      <a:pt x="31699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95755" y="3948684"/>
                <a:ext cx="3175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17500">
                    <a:moveTo>
                      <a:pt x="0" y="0"/>
                    </a:moveTo>
                    <a:lnTo>
                      <a:pt x="31699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703832" y="3948684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5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071116" y="3948684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996183" y="3948684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4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3364991" y="3948684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4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290059" y="3948684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658867" y="3948684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4">
                    <a:moveTo>
                      <a:pt x="0" y="0"/>
                    </a:moveTo>
                    <a:lnTo>
                      <a:pt x="63398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583935" y="3948684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4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951220" y="3948684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5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876288" y="3948684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6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7245095" y="3948684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7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170164" y="3948684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8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8538971" y="3948684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5">
                    <a:moveTo>
                      <a:pt x="0" y="0"/>
                    </a:moveTo>
                    <a:lnTo>
                      <a:pt x="633983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9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9464040" y="3948684"/>
                <a:ext cx="7810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104">
                    <a:moveTo>
                      <a:pt x="0" y="0"/>
                    </a:moveTo>
                    <a:lnTo>
                      <a:pt x="7772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50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9831323" y="3948684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51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756392" y="3948684"/>
                <a:ext cx="793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79375">
                    <a:moveTo>
                      <a:pt x="0" y="0"/>
                    </a:moveTo>
                    <a:lnTo>
                      <a:pt x="7924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52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1125200" y="3948684"/>
                <a:ext cx="3175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17500">
                    <a:moveTo>
                      <a:pt x="0" y="0"/>
                    </a:moveTo>
                    <a:lnTo>
                      <a:pt x="31699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5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95755" y="3456432"/>
                <a:ext cx="16109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610995">
                    <a:moveTo>
                      <a:pt x="0" y="0"/>
                    </a:moveTo>
                    <a:lnTo>
                      <a:pt x="161086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55" descr="Line"/>
              <p:cNvSpPr/>
              <p:nvPr/>
            </p:nvSpPr>
            <p:spPr>
              <a:xfrm>
                <a:off x="3364991" y="3456432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57" descr="Line"/>
              <p:cNvSpPr/>
              <p:nvPr/>
            </p:nvSpPr>
            <p:spPr>
              <a:xfrm>
                <a:off x="4658867" y="3456432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4">
                    <a:moveTo>
                      <a:pt x="0" y="0"/>
                    </a:moveTo>
                    <a:lnTo>
                      <a:pt x="63398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59" descr="Line"/>
              <p:cNvSpPr/>
              <p:nvPr/>
            </p:nvSpPr>
            <p:spPr>
              <a:xfrm>
                <a:off x="5951220" y="3456432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61" descr="Line"/>
              <p:cNvSpPr/>
              <p:nvPr/>
            </p:nvSpPr>
            <p:spPr>
              <a:xfrm>
                <a:off x="7245095" y="3456432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63" descr="Line"/>
              <p:cNvSpPr/>
              <p:nvPr/>
            </p:nvSpPr>
            <p:spPr>
              <a:xfrm>
                <a:off x="8538971" y="3456432"/>
                <a:ext cx="10033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3300">
                    <a:moveTo>
                      <a:pt x="0" y="0"/>
                    </a:moveTo>
                    <a:lnTo>
                      <a:pt x="100279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object 64" descr="Line"/>
              <p:cNvSpPr/>
              <p:nvPr/>
            </p:nvSpPr>
            <p:spPr>
              <a:xfrm>
                <a:off x="9831323" y="3456432"/>
                <a:ext cx="1004569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4570">
                    <a:moveTo>
                      <a:pt x="0" y="0"/>
                    </a:moveTo>
                    <a:lnTo>
                      <a:pt x="1004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object 66" descr="LIne"/>
              <p:cNvSpPr/>
              <p:nvPr/>
            </p:nvSpPr>
            <p:spPr>
              <a:xfrm>
                <a:off x="1095755" y="2964179"/>
                <a:ext cx="16109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610995">
                    <a:moveTo>
                      <a:pt x="0" y="0"/>
                    </a:moveTo>
                    <a:lnTo>
                      <a:pt x="161086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8" name="object 68" descr="LIne"/>
              <p:cNvSpPr/>
              <p:nvPr/>
            </p:nvSpPr>
            <p:spPr>
              <a:xfrm>
                <a:off x="3364991" y="2964179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5">
                    <a:moveTo>
                      <a:pt x="0" y="0"/>
                    </a:moveTo>
                    <a:lnTo>
                      <a:pt x="63550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0" name="object 70" descr="Line"/>
              <p:cNvSpPr/>
              <p:nvPr/>
            </p:nvSpPr>
            <p:spPr>
              <a:xfrm>
                <a:off x="4658867" y="2964179"/>
                <a:ext cx="6343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4364">
                    <a:moveTo>
                      <a:pt x="0" y="0"/>
                    </a:moveTo>
                    <a:lnTo>
                      <a:pt x="63398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1" name="object 71" descr="Line"/>
              <p:cNvSpPr/>
              <p:nvPr/>
            </p:nvSpPr>
            <p:spPr>
              <a:xfrm>
                <a:off x="5583935" y="2964179"/>
                <a:ext cx="10033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3300">
                    <a:moveTo>
                      <a:pt x="0" y="0"/>
                    </a:moveTo>
                    <a:lnTo>
                      <a:pt x="1002791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3" name="object 73" descr="Line"/>
              <p:cNvSpPr/>
              <p:nvPr/>
            </p:nvSpPr>
            <p:spPr>
              <a:xfrm>
                <a:off x="7245095" y="2964179"/>
                <a:ext cx="63563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35634">
                    <a:moveTo>
                      <a:pt x="0" y="0"/>
                    </a:moveTo>
                    <a:lnTo>
                      <a:pt x="635507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5" name="object 75" descr="Line"/>
              <p:cNvSpPr/>
              <p:nvPr/>
            </p:nvSpPr>
            <p:spPr>
              <a:xfrm>
                <a:off x="8538971" y="2964179"/>
                <a:ext cx="10033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3300">
                    <a:moveTo>
                      <a:pt x="0" y="0"/>
                    </a:moveTo>
                    <a:lnTo>
                      <a:pt x="100279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6" name="object 76" descr="Line"/>
              <p:cNvSpPr/>
              <p:nvPr/>
            </p:nvSpPr>
            <p:spPr>
              <a:xfrm>
                <a:off x="9831323" y="2964179"/>
                <a:ext cx="1004569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4570">
                    <a:moveTo>
                      <a:pt x="0" y="0"/>
                    </a:moveTo>
                    <a:lnTo>
                      <a:pt x="1004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8" name="object 78" descr="Line"/>
              <p:cNvSpPr/>
              <p:nvPr/>
            </p:nvSpPr>
            <p:spPr>
              <a:xfrm>
                <a:off x="1095755" y="2471927"/>
                <a:ext cx="161099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610995">
                    <a:moveTo>
                      <a:pt x="0" y="0"/>
                    </a:moveTo>
                    <a:lnTo>
                      <a:pt x="1610868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9" name="object 79" descr="Line"/>
              <p:cNvSpPr/>
              <p:nvPr/>
            </p:nvSpPr>
            <p:spPr>
              <a:xfrm>
                <a:off x="2996183" y="2471927"/>
                <a:ext cx="525208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252084">
                    <a:moveTo>
                      <a:pt x="0" y="0"/>
                    </a:moveTo>
                    <a:lnTo>
                      <a:pt x="5251704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0" name="object 80" descr="Line"/>
              <p:cNvSpPr/>
              <p:nvPr/>
            </p:nvSpPr>
            <p:spPr>
              <a:xfrm>
                <a:off x="8538971" y="2471927"/>
                <a:ext cx="10033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3300">
                    <a:moveTo>
                      <a:pt x="0" y="0"/>
                    </a:moveTo>
                    <a:lnTo>
                      <a:pt x="100279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1" name="object 81" descr="Line"/>
              <p:cNvSpPr/>
              <p:nvPr/>
            </p:nvSpPr>
            <p:spPr>
              <a:xfrm>
                <a:off x="9831323" y="2471927"/>
                <a:ext cx="1004569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04570">
                    <a:moveTo>
                      <a:pt x="0" y="0"/>
                    </a:moveTo>
                    <a:lnTo>
                      <a:pt x="100431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3" name="object 83" descr="Line"/>
              <p:cNvSpPr/>
              <p:nvPr/>
            </p:nvSpPr>
            <p:spPr>
              <a:xfrm>
                <a:off x="1095755" y="1979676"/>
                <a:ext cx="7152640" cy="0"/>
              </a:xfrm>
              <a:custGeom>
                <a:avLst/>
                <a:gdLst/>
                <a:ahLst/>
                <a:cxnLst/>
                <a:rect l="l" t="t" r="r" b="b"/>
                <a:pathLst>
                  <a:path w="7152640">
                    <a:moveTo>
                      <a:pt x="0" y="0"/>
                    </a:moveTo>
                    <a:lnTo>
                      <a:pt x="715213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4" name="object 84" descr="Line"/>
              <p:cNvSpPr/>
              <p:nvPr/>
            </p:nvSpPr>
            <p:spPr>
              <a:xfrm>
                <a:off x="8538971" y="1979676"/>
                <a:ext cx="2903220" cy="0"/>
              </a:xfrm>
              <a:custGeom>
                <a:avLst/>
                <a:gdLst/>
                <a:ahLst/>
                <a:cxnLst/>
                <a:rect l="l" t="t" r="r" b="b"/>
                <a:pathLst>
                  <a:path w="2903220">
                    <a:moveTo>
                      <a:pt x="0" y="0"/>
                    </a:moveTo>
                    <a:lnTo>
                      <a:pt x="2903220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5" name="object 85" descr="Line"/>
              <p:cNvSpPr/>
              <p:nvPr/>
            </p:nvSpPr>
            <p:spPr>
              <a:xfrm>
                <a:off x="1095755" y="1487424"/>
                <a:ext cx="7152640" cy="0"/>
              </a:xfrm>
              <a:custGeom>
                <a:avLst/>
                <a:gdLst/>
                <a:ahLst/>
                <a:cxnLst/>
                <a:rect l="l" t="t" r="r" b="b"/>
                <a:pathLst>
                  <a:path w="7152640">
                    <a:moveTo>
                      <a:pt x="0" y="0"/>
                    </a:moveTo>
                    <a:lnTo>
                      <a:pt x="7152132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6" name="object 86" descr="Line"/>
              <p:cNvSpPr/>
              <p:nvPr/>
            </p:nvSpPr>
            <p:spPr>
              <a:xfrm>
                <a:off x="8538971" y="1487424"/>
                <a:ext cx="2903220" cy="0"/>
              </a:xfrm>
              <a:custGeom>
                <a:avLst/>
                <a:gdLst/>
                <a:ahLst/>
                <a:cxnLst/>
                <a:rect l="l" t="t" r="r" b="b"/>
                <a:pathLst>
                  <a:path w="2903220">
                    <a:moveTo>
                      <a:pt x="0" y="0"/>
                    </a:moveTo>
                    <a:lnTo>
                      <a:pt x="2903220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7" name="object 87" descr="Line"/>
              <p:cNvSpPr/>
              <p:nvPr/>
            </p:nvSpPr>
            <p:spPr>
              <a:xfrm>
                <a:off x="1095755" y="995172"/>
                <a:ext cx="1034669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0346690">
                    <a:moveTo>
                      <a:pt x="0" y="0"/>
                    </a:moveTo>
                    <a:lnTo>
                      <a:pt x="10346436" y="0"/>
                    </a:lnTo>
                  </a:path>
                </a:pathLst>
              </a:custGeom>
              <a:ln w="9525">
                <a:solidFill>
                  <a:srgbClr val="D9D9D9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8" name="object 88" descr="Blue Bar "/>
              <p:cNvSpPr/>
              <p:nvPr/>
            </p:nvSpPr>
            <p:spPr>
              <a:xfrm>
                <a:off x="1412747" y="3745991"/>
                <a:ext cx="291465" cy="1679575"/>
              </a:xfrm>
              <a:custGeom>
                <a:avLst/>
                <a:gdLst/>
                <a:ahLst/>
                <a:cxnLst/>
                <a:rect l="l" t="t" r="r" b="b"/>
                <a:pathLst>
                  <a:path w="291464" h="1679575">
                    <a:moveTo>
                      <a:pt x="291084" y="0"/>
                    </a:moveTo>
                    <a:lnTo>
                      <a:pt x="0" y="0"/>
                    </a:lnTo>
                    <a:lnTo>
                      <a:pt x="0" y="1679448"/>
                    </a:lnTo>
                    <a:lnTo>
                      <a:pt x="291084" y="1679448"/>
                    </a:lnTo>
                    <a:lnTo>
                      <a:pt x="291084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9" name="object 89" descr="Blue Bar"/>
              <p:cNvSpPr/>
              <p:nvPr/>
            </p:nvSpPr>
            <p:spPr>
              <a:xfrm>
                <a:off x="2706623" y="2462783"/>
                <a:ext cx="289560" cy="2962910"/>
              </a:xfrm>
              <a:custGeom>
                <a:avLst/>
                <a:gdLst/>
                <a:ahLst/>
                <a:cxnLst/>
                <a:rect l="l" t="t" r="r" b="b"/>
                <a:pathLst>
                  <a:path w="289560" h="2962910">
                    <a:moveTo>
                      <a:pt x="289559" y="0"/>
                    </a:moveTo>
                    <a:lnTo>
                      <a:pt x="0" y="0"/>
                    </a:lnTo>
                    <a:lnTo>
                      <a:pt x="0" y="2962655"/>
                    </a:lnTo>
                    <a:lnTo>
                      <a:pt x="289559" y="2962655"/>
                    </a:lnTo>
                    <a:lnTo>
                      <a:pt x="289559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0" name="object 90" descr="Blue Bar"/>
              <p:cNvSpPr/>
              <p:nvPr/>
            </p:nvSpPr>
            <p:spPr>
              <a:xfrm>
                <a:off x="4000500" y="2583179"/>
                <a:ext cx="289560" cy="2842260"/>
              </a:xfrm>
              <a:custGeom>
                <a:avLst/>
                <a:gdLst/>
                <a:ahLst/>
                <a:cxnLst/>
                <a:rect l="l" t="t" r="r" b="b"/>
                <a:pathLst>
                  <a:path w="289560" h="2842260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2842260"/>
                    </a:lnTo>
                    <a:lnTo>
                      <a:pt x="289560" y="2842260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1" name="object 91" descr="Blue Bar"/>
              <p:cNvSpPr/>
              <p:nvPr/>
            </p:nvSpPr>
            <p:spPr>
              <a:xfrm>
                <a:off x="5292852" y="2695955"/>
                <a:ext cx="291465" cy="2729865"/>
              </a:xfrm>
              <a:custGeom>
                <a:avLst/>
                <a:gdLst/>
                <a:ahLst/>
                <a:cxnLst/>
                <a:rect l="l" t="t" r="r" b="b"/>
                <a:pathLst>
                  <a:path w="291464" h="2729865">
                    <a:moveTo>
                      <a:pt x="291084" y="0"/>
                    </a:moveTo>
                    <a:lnTo>
                      <a:pt x="0" y="0"/>
                    </a:lnTo>
                    <a:lnTo>
                      <a:pt x="0" y="2729484"/>
                    </a:lnTo>
                    <a:lnTo>
                      <a:pt x="291084" y="2729484"/>
                    </a:lnTo>
                    <a:lnTo>
                      <a:pt x="291084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2" name="object 92" descr="Blue Bar"/>
              <p:cNvSpPr/>
              <p:nvPr/>
            </p:nvSpPr>
            <p:spPr>
              <a:xfrm>
                <a:off x="6586728" y="2538983"/>
                <a:ext cx="289560" cy="2886710"/>
              </a:xfrm>
              <a:custGeom>
                <a:avLst/>
                <a:gdLst/>
                <a:ahLst/>
                <a:cxnLst/>
                <a:rect l="l" t="t" r="r" b="b"/>
                <a:pathLst>
                  <a:path w="289559" h="2886710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2886455"/>
                    </a:lnTo>
                    <a:lnTo>
                      <a:pt x="289560" y="2886455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3" name="object 93" descr="Blue Bar"/>
              <p:cNvSpPr/>
              <p:nvPr/>
            </p:nvSpPr>
            <p:spPr>
              <a:xfrm>
                <a:off x="7880604" y="2746248"/>
                <a:ext cx="289560" cy="2679700"/>
              </a:xfrm>
              <a:custGeom>
                <a:avLst/>
                <a:gdLst/>
                <a:ahLst/>
                <a:cxnLst/>
                <a:rect l="l" t="t" r="r" b="b"/>
                <a:pathLst>
                  <a:path w="289559" h="2679700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2679191"/>
                    </a:lnTo>
                    <a:lnTo>
                      <a:pt x="289560" y="2679191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4" name="object 94" descr="Blue Bar"/>
              <p:cNvSpPr/>
              <p:nvPr/>
            </p:nvSpPr>
            <p:spPr>
              <a:xfrm>
                <a:off x="9172956" y="3717035"/>
                <a:ext cx="291465" cy="1708785"/>
              </a:xfrm>
              <a:custGeom>
                <a:avLst/>
                <a:gdLst/>
                <a:ahLst/>
                <a:cxnLst/>
                <a:rect l="l" t="t" r="r" b="b"/>
                <a:pathLst>
                  <a:path w="291465" h="1708785">
                    <a:moveTo>
                      <a:pt x="291084" y="0"/>
                    </a:moveTo>
                    <a:lnTo>
                      <a:pt x="0" y="0"/>
                    </a:lnTo>
                    <a:lnTo>
                      <a:pt x="0" y="1708403"/>
                    </a:lnTo>
                    <a:lnTo>
                      <a:pt x="291084" y="1708403"/>
                    </a:lnTo>
                    <a:lnTo>
                      <a:pt x="291084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5" name="object 95" descr="Blue Bar"/>
              <p:cNvSpPr/>
              <p:nvPr/>
            </p:nvSpPr>
            <p:spPr>
              <a:xfrm>
                <a:off x="10466831" y="3622547"/>
                <a:ext cx="289560" cy="1803400"/>
              </a:xfrm>
              <a:custGeom>
                <a:avLst/>
                <a:gdLst/>
                <a:ahLst/>
                <a:cxnLst/>
                <a:rect l="l" t="t" r="r" b="b"/>
                <a:pathLst>
                  <a:path w="289559" h="1803400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1802891"/>
                    </a:lnTo>
                    <a:lnTo>
                      <a:pt x="289560" y="1802891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4F81B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6" name="object 96" descr="Red Bar"/>
              <p:cNvSpPr/>
              <p:nvPr/>
            </p:nvSpPr>
            <p:spPr>
              <a:xfrm>
                <a:off x="1781555" y="3895344"/>
                <a:ext cx="289560" cy="1530350"/>
              </a:xfrm>
              <a:custGeom>
                <a:avLst/>
                <a:gdLst/>
                <a:ahLst/>
                <a:cxnLst/>
                <a:rect l="l" t="t" r="r" b="b"/>
                <a:pathLst>
                  <a:path w="289560" h="1530350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1530095"/>
                    </a:lnTo>
                    <a:lnTo>
                      <a:pt x="289560" y="1530095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7" name="object 97" descr="Red Bar"/>
              <p:cNvSpPr/>
              <p:nvPr/>
            </p:nvSpPr>
            <p:spPr>
              <a:xfrm>
                <a:off x="3075432" y="2575560"/>
                <a:ext cx="289560" cy="2849880"/>
              </a:xfrm>
              <a:custGeom>
                <a:avLst/>
                <a:gdLst/>
                <a:ahLst/>
                <a:cxnLst/>
                <a:rect l="l" t="t" r="r" b="b"/>
                <a:pathLst>
                  <a:path w="289560" h="2849879">
                    <a:moveTo>
                      <a:pt x="289559" y="0"/>
                    </a:moveTo>
                    <a:lnTo>
                      <a:pt x="0" y="0"/>
                    </a:lnTo>
                    <a:lnTo>
                      <a:pt x="0" y="2849879"/>
                    </a:lnTo>
                    <a:lnTo>
                      <a:pt x="289559" y="2849879"/>
                    </a:lnTo>
                    <a:lnTo>
                      <a:pt x="289559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8" name="object 98" descr="Red Bar"/>
              <p:cNvSpPr/>
              <p:nvPr/>
            </p:nvSpPr>
            <p:spPr>
              <a:xfrm>
                <a:off x="4367784" y="2799588"/>
                <a:ext cx="291465" cy="2626360"/>
              </a:xfrm>
              <a:custGeom>
                <a:avLst/>
                <a:gdLst/>
                <a:ahLst/>
                <a:cxnLst/>
                <a:rect l="l" t="t" r="r" b="b"/>
                <a:pathLst>
                  <a:path w="291464" h="2626360">
                    <a:moveTo>
                      <a:pt x="291083" y="0"/>
                    </a:moveTo>
                    <a:lnTo>
                      <a:pt x="0" y="0"/>
                    </a:lnTo>
                    <a:lnTo>
                      <a:pt x="0" y="2625852"/>
                    </a:lnTo>
                    <a:lnTo>
                      <a:pt x="291083" y="2625852"/>
                    </a:lnTo>
                    <a:lnTo>
                      <a:pt x="291083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9" name="object 99" descr="Red Bar"/>
              <p:cNvSpPr/>
              <p:nvPr/>
            </p:nvSpPr>
            <p:spPr>
              <a:xfrm>
                <a:off x="5661659" y="3075432"/>
                <a:ext cx="289560" cy="2350135"/>
              </a:xfrm>
              <a:custGeom>
                <a:avLst/>
                <a:gdLst/>
                <a:ahLst/>
                <a:cxnLst/>
                <a:rect l="l" t="t" r="r" b="b"/>
                <a:pathLst>
                  <a:path w="289560" h="2350135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2350007"/>
                    </a:lnTo>
                    <a:lnTo>
                      <a:pt x="289560" y="2350007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0" name="object 100" descr="Red Bar"/>
              <p:cNvSpPr/>
              <p:nvPr/>
            </p:nvSpPr>
            <p:spPr>
              <a:xfrm>
                <a:off x="6955535" y="2618232"/>
                <a:ext cx="289560" cy="2807335"/>
              </a:xfrm>
              <a:custGeom>
                <a:avLst/>
                <a:gdLst/>
                <a:ahLst/>
                <a:cxnLst/>
                <a:rect l="l" t="t" r="r" b="b"/>
                <a:pathLst>
                  <a:path w="289559" h="2807335">
                    <a:moveTo>
                      <a:pt x="289560" y="0"/>
                    </a:moveTo>
                    <a:lnTo>
                      <a:pt x="0" y="0"/>
                    </a:lnTo>
                    <a:lnTo>
                      <a:pt x="0" y="2807207"/>
                    </a:lnTo>
                    <a:lnTo>
                      <a:pt x="289560" y="2807207"/>
                    </a:lnTo>
                    <a:lnTo>
                      <a:pt x="289560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1" name="object 101" descr="Red Bar"/>
              <p:cNvSpPr/>
              <p:nvPr/>
            </p:nvSpPr>
            <p:spPr>
              <a:xfrm>
                <a:off x="8247888" y="1284732"/>
                <a:ext cx="291465" cy="4140835"/>
              </a:xfrm>
              <a:custGeom>
                <a:avLst/>
                <a:gdLst/>
                <a:ahLst/>
                <a:cxnLst/>
                <a:rect l="l" t="t" r="r" b="b"/>
                <a:pathLst>
                  <a:path w="291465" h="4140835">
                    <a:moveTo>
                      <a:pt x="291083" y="0"/>
                    </a:moveTo>
                    <a:lnTo>
                      <a:pt x="0" y="0"/>
                    </a:lnTo>
                    <a:lnTo>
                      <a:pt x="0" y="4140707"/>
                    </a:lnTo>
                    <a:lnTo>
                      <a:pt x="291083" y="4140707"/>
                    </a:lnTo>
                    <a:lnTo>
                      <a:pt x="291083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2" name="object 102" descr="Red Bar"/>
              <p:cNvSpPr/>
              <p:nvPr/>
            </p:nvSpPr>
            <p:spPr>
              <a:xfrm>
                <a:off x="9541764" y="2372867"/>
                <a:ext cx="289560" cy="3053080"/>
              </a:xfrm>
              <a:custGeom>
                <a:avLst/>
                <a:gdLst/>
                <a:ahLst/>
                <a:cxnLst/>
                <a:rect l="l" t="t" r="r" b="b"/>
                <a:pathLst>
                  <a:path w="289559" h="3053079">
                    <a:moveTo>
                      <a:pt x="289559" y="0"/>
                    </a:moveTo>
                    <a:lnTo>
                      <a:pt x="0" y="0"/>
                    </a:lnTo>
                    <a:lnTo>
                      <a:pt x="0" y="3052572"/>
                    </a:lnTo>
                    <a:lnTo>
                      <a:pt x="289559" y="3052572"/>
                    </a:lnTo>
                    <a:lnTo>
                      <a:pt x="289559" y="0"/>
                    </a:lnTo>
                    <a:close/>
                  </a:path>
                </a:pathLst>
              </a:custGeom>
              <a:solidFill>
                <a:srgbClr val="C0504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6" name="object 106"/>
              <p:cNvSpPr txBox="1"/>
              <p:nvPr/>
            </p:nvSpPr>
            <p:spPr>
              <a:xfrm>
                <a:off x="679500" y="873378"/>
                <a:ext cx="290195" cy="4640580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R="6350" algn="r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4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5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69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4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0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75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3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5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69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3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0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75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2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5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69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2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0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75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1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5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6350" algn="r">
                  <a:lnSpc>
                    <a:spcPct val="100000"/>
                  </a:lnSpc>
                  <a:spcBef>
                    <a:spcPts val="969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1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0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5080" algn="r">
                  <a:lnSpc>
                    <a:spcPct val="100000"/>
                  </a:lnSpc>
                  <a:spcBef>
                    <a:spcPts val="975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5%</a:t>
                </a:r>
                <a:endParaRPr sz="1200">
                  <a:latin typeface="Calibri"/>
                  <a:cs typeface="Calibri"/>
                </a:endParaRPr>
              </a:p>
              <a:p>
                <a:pPr>
                  <a:lnSpc>
                    <a:spcPct val="100000"/>
                  </a:lnSpc>
                </a:pPr>
                <a:endParaRPr sz="1200">
                  <a:latin typeface="Calibri"/>
                  <a:cs typeface="Calibri"/>
                </a:endParaRPr>
              </a:p>
              <a:p>
                <a:pPr marR="5080" algn="r">
                  <a:lnSpc>
                    <a:spcPct val="100000"/>
                  </a:lnSpc>
                  <a:spcBef>
                    <a:spcPts val="975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0%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07" name="object 107"/>
              <p:cNvSpPr txBox="1"/>
              <p:nvPr/>
            </p:nvSpPr>
            <p:spPr>
              <a:xfrm>
                <a:off x="1475994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17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24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08" name="object 108"/>
              <p:cNvSpPr txBox="1"/>
              <p:nvPr/>
            </p:nvSpPr>
            <p:spPr>
              <a:xfrm>
                <a:off x="2769489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25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34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09" name="object 109"/>
              <p:cNvSpPr txBox="1"/>
              <p:nvPr/>
            </p:nvSpPr>
            <p:spPr>
              <a:xfrm>
                <a:off x="4063110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35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44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10" name="object 110"/>
              <p:cNvSpPr txBox="1"/>
              <p:nvPr/>
            </p:nvSpPr>
            <p:spPr>
              <a:xfrm>
                <a:off x="5356605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45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54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11" name="object 111"/>
              <p:cNvSpPr txBox="1"/>
              <p:nvPr/>
            </p:nvSpPr>
            <p:spPr>
              <a:xfrm>
                <a:off x="6650228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55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64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12" name="object 112"/>
              <p:cNvSpPr txBox="1"/>
              <p:nvPr/>
            </p:nvSpPr>
            <p:spPr>
              <a:xfrm>
                <a:off x="7943468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65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74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13" name="object 113"/>
              <p:cNvSpPr txBox="1"/>
              <p:nvPr/>
            </p:nvSpPr>
            <p:spPr>
              <a:xfrm>
                <a:off x="9237091" y="5502961"/>
                <a:ext cx="53340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75</a:t>
                </a:r>
                <a:r>
                  <a:rPr sz="1200" spc="-50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to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84</a:t>
                </a:r>
                <a:endParaRPr sz="1200">
                  <a:latin typeface="Calibri"/>
                  <a:cs typeface="Calibri"/>
                </a:endParaRPr>
              </a:p>
            </p:txBody>
          </p:sp>
          <p:sp>
            <p:nvSpPr>
              <p:cNvPr id="114" name="object 114"/>
              <p:cNvSpPr txBox="1"/>
              <p:nvPr/>
            </p:nvSpPr>
            <p:spPr>
              <a:xfrm>
                <a:off x="10444733" y="5502961"/>
                <a:ext cx="704850" cy="208279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sz="1200" dirty="0">
                    <a:solidFill>
                      <a:srgbClr val="585858"/>
                    </a:solidFill>
                    <a:latin typeface="Calibri"/>
                    <a:cs typeface="Calibri"/>
                  </a:rPr>
                  <a:t>85</a:t>
                </a:r>
                <a:r>
                  <a:rPr sz="1200" spc="-4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or</a:t>
                </a:r>
                <a:r>
                  <a:rPr sz="1200" spc="-35" dirty="0">
                    <a:solidFill>
                      <a:srgbClr val="585858"/>
                    </a:solidFill>
                    <a:latin typeface="Calibri"/>
                    <a:cs typeface="Calibri"/>
                  </a:rPr>
                  <a:t> </a:t>
                </a:r>
                <a:r>
                  <a:rPr sz="1200" spc="-5" dirty="0">
                    <a:solidFill>
                      <a:srgbClr val="585858"/>
                    </a:solidFill>
                    <a:latin typeface="Calibri"/>
                    <a:cs typeface="Calibri"/>
                  </a:rPr>
                  <a:t>older</a:t>
                </a:r>
                <a:endParaRPr sz="1200">
                  <a:latin typeface="Calibri"/>
                  <a:cs typeface="Calibri"/>
                </a:endParaRPr>
              </a:p>
            </p:txBody>
          </p:sp>
        </p:grpSp>
        <p:sp>
          <p:nvSpPr>
            <p:cNvPr id="118" name="object 118"/>
            <p:cNvSpPr txBox="1"/>
            <p:nvPr/>
          </p:nvSpPr>
          <p:spPr>
            <a:xfrm>
              <a:off x="6360921" y="5800140"/>
              <a:ext cx="33909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M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ale</a:t>
              </a:r>
              <a:endParaRPr sz="1200">
                <a:latin typeface="Calibri"/>
                <a:cs typeface="Calibri"/>
              </a:endParaRPr>
            </a:p>
          </p:txBody>
        </p:sp>
        <p:sp>
          <p:nvSpPr>
            <p:cNvPr id="116" name="object 116"/>
            <p:cNvSpPr txBox="1"/>
            <p:nvPr/>
          </p:nvSpPr>
          <p:spPr>
            <a:xfrm>
              <a:off x="5670296" y="5800140"/>
              <a:ext cx="4762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5" dirty="0">
                  <a:solidFill>
                    <a:srgbClr val="585858"/>
                  </a:solidFill>
                  <a:latin typeface="Calibri"/>
                  <a:cs typeface="Calibri"/>
                </a:rPr>
                <a:t>F</a:t>
              </a:r>
              <a:r>
                <a:rPr sz="1200" spc="-10" dirty="0">
                  <a:solidFill>
                    <a:srgbClr val="585858"/>
                  </a:solidFill>
                  <a:latin typeface="Calibri"/>
                  <a:cs typeface="Calibri"/>
                </a:rPr>
                <a:t>e</a:t>
              </a:r>
              <a:r>
                <a:rPr sz="1200" dirty="0">
                  <a:solidFill>
                    <a:srgbClr val="585858"/>
                  </a:solidFill>
                  <a:latin typeface="Calibri"/>
                  <a:cs typeface="Calibri"/>
                </a:rPr>
                <a:t>male</a:t>
              </a:r>
              <a:endParaRPr sz="1200">
                <a:latin typeface="Calibri"/>
                <a:cs typeface="Calibri"/>
              </a:endParaRPr>
            </a:p>
          </p:txBody>
        </p:sp>
      </p:grpSp>
      <p:sp>
        <p:nvSpPr>
          <p:cNvPr id="120" name="object 1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6652" y="26619"/>
            <a:ext cx="78403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45" dirty="0"/>
              <a:t>Veterans</a:t>
            </a:r>
            <a:r>
              <a:rPr sz="3600" spc="-5" dirty="0"/>
              <a:t> </a:t>
            </a:r>
            <a:r>
              <a:rPr sz="3600" dirty="0"/>
              <a:t>Health</a:t>
            </a:r>
            <a:r>
              <a:rPr sz="3600" spc="-10" dirty="0"/>
              <a:t> </a:t>
            </a:r>
            <a:r>
              <a:rPr sz="3600" spc="-15" dirty="0"/>
              <a:t>Administration</a:t>
            </a:r>
            <a:r>
              <a:rPr sz="3600" dirty="0"/>
              <a:t> </a:t>
            </a:r>
            <a:r>
              <a:rPr sz="3600" spc="-5" dirty="0"/>
              <a:t>Enrollees</a:t>
            </a:r>
            <a:endParaRPr sz="3600"/>
          </a:p>
        </p:txBody>
      </p:sp>
      <p:pic>
        <p:nvPicPr>
          <p:cNvPr id="7" name="object 7" descr="Veterans Health Administration Enrollees Enrollment by Age Graph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732" y="899160"/>
            <a:ext cx="9138307" cy="480705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989057" y="982217"/>
            <a:ext cx="1971039" cy="4658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marR="73025" indent="-172720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large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cohort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Vietnam-era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enrollees have just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reached Medicare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eligibility</a:t>
            </a:r>
            <a:endParaRPr sz="1600">
              <a:latin typeface="Arial"/>
              <a:cs typeface="Arial"/>
            </a:endParaRPr>
          </a:p>
          <a:p>
            <a:pPr marL="184785" marR="105410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75- </a:t>
            </a:r>
            <a:r>
              <a:rPr sz="1600" spc="-4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year-old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enrollees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will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more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than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double over the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next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5</a:t>
            </a:r>
            <a:r>
              <a:rPr sz="1600" spc="-10" dirty="0">
                <a:latin typeface="Arial"/>
                <a:cs typeface="Arial"/>
              </a:rPr>
              <a:t> years</a:t>
            </a:r>
            <a:endParaRPr sz="1600"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600" spc="-5" dirty="0">
                <a:latin typeface="Arial"/>
                <a:cs typeface="Arial"/>
              </a:rPr>
              <a:t>Services have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unique utilization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patterns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by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age;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therefore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 aging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 </a:t>
            </a:r>
            <a:r>
              <a:rPr sz="1600" spc="-70" dirty="0">
                <a:latin typeface="Arial"/>
                <a:cs typeface="Arial"/>
              </a:rPr>
              <a:t>VA’s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population </a:t>
            </a:r>
            <a:r>
              <a:rPr sz="1600" spc="-5" dirty="0">
                <a:latin typeface="Arial"/>
                <a:cs typeface="Arial"/>
              </a:rPr>
              <a:t> profile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affects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utilization 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projections for each </a:t>
            </a:r>
            <a:r>
              <a:rPr sz="1600" spc="-434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service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differently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4352" y="5948883"/>
            <a:ext cx="218059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2018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VA</a:t>
            </a:r>
            <a:r>
              <a:rPr sz="800" spc="-5" dirty="0">
                <a:latin typeface="Arial"/>
                <a:cs typeface="Arial"/>
              </a:rPr>
              <a:t> Enrollee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Health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Care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Projection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Model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3610" y="6382003"/>
            <a:ext cx="2801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3905" marR="5080" indent="-75184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Draft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Pre-Decisional Deliberative Document </a:t>
            </a:r>
            <a:r>
              <a:rPr sz="1200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Internal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VA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13869" y="6470700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481" y="60147"/>
            <a:ext cx="114458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VHA</a:t>
            </a:r>
            <a:r>
              <a:rPr spc="-15" dirty="0"/>
              <a:t> </a:t>
            </a:r>
            <a:r>
              <a:rPr spc="-5" dirty="0"/>
              <a:t>Geriatrics</a:t>
            </a:r>
            <a:r>
              <a:rPr spc="-1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Extended</a:t>
            </a:r>
            <a:r>
              <a:rPr spc="-30" dirty="0"/>
              <a:t> </a:t>
            </a:r>
            <a:r>
              <a:rPr spc="-10" dirty="0"/>
              <a:t>Care</a:t>
            </a:r>
            <a:r>
              <a:rPr dirty="0"/>
              <a:t> –</a:t>
            </a:r>
            <a:r>
              <a:rPr spc="10" dirty="0"/>
              <a:t> </a:t>
            </a:r>
            <a:r>
              <a:rPr spc="-5" dirty="0"/>
              <a:t>Continuum</a:t>
            </a:r>
            <a:r>
              <a:rPr spc="-30" dirty="0"/>
              <a:t> </a:t>
            </a:r>
            <a:r>
              <a:rPr dirty="0"/>
              <a:t>of </a:t>
            </a:r>
            <a:r>
              <a:rPr spc="-10" dirty="0"/>
              <a:t>Care</a:t>
            </a:r>
            <a:r>
              <a:rPr dirty="0"/>
              <a:t> </a:t>
            </a:r>
            <a:r>
              <a:rPr spc="-25" dirty="0"/>
              <a:t>for</a:t>
            </a:r>
            <a:r>
              <a:rPr spc="10" dirty="0"/>
              <a:t> </a:t>
            </a:r>
            <a:r>
              <a:rPr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</a:rPr>
              <a:t>ALL</a:t>
            </a:r>
            <a:r>
              <a:rPr spc="-10" dirty="0">
                <a:solidFill>
                  <a:srgbClr val="FFFF00"/>
                </a:solidFill>
              </a:rPr>
              <a:t> </a:t>
            </a:r>
            <a:r>
              <a:rPr spc="-10" dirty="0"/>
              <a:t>Ages</a:t>
            </a:r>
          </a:p>
        </p:txBody>
      </p:sp>
      <p:pic>
        <p:nvPicPr>
          <p:cNvPr id="3" name="object 3" descr="VHA Geriatrics and Extended Care - Continuum of Care for all Ages Portfolio of Geriatrics and Extended Care Program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0" y="740663"/>
            <a:ext cx="9906000" cy="537667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39264" y="60147"/>
            <a:ext cx="87147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Mental </a:t>
            </a:r>
            <a:r>
              <a:rPr dirty="0"/>
              <a:t>Health Services and</a:t>
            </a:r>
            <a:r>
              <a:rPr spc="-30" dirty="0"/>
              <a:t> </a:t>
            </a:r>
            <a:r>
              <a:rPr spc="-5" dirty="0"/>
              <a:t>Geriatric</a:t>
            </a:r>
            <a:r>
              <a:rPr spc="-30" dirty="0"/>
              <a:t> </a:t>
            </a:r>
            <a:r>
              <a:rPr spc="-15" dirty="0"/>
              <a:t>Mental</a:t>
            </a:r>
            <a:r>
              <a:rPr dirty="0"/>
              <a:t> Health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2651" y="854455"/>
            <a:ext cx="47409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25" dirty="0">
                <a:latin typeface="Calibri"/>
                <a:cs typeface="Calibri"/>
              </a:rPr>
              <a:t>Veterans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generations,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women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men,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receive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VHA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mental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health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(MH)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services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across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continuum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care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6" name="object 6" descr="Mental Health Services and Geriatric Mental Health Whole Health System of Care Pyramid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9636" y="1833372"/>
            <a:ext cx="3514203" cy="284835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15239" y="4830317"/>
            <a:ext cx="474154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333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And: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VHA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MH</a:t>
            </a:r>
            <a:r>
              <a:rPr sz="1800" spc="-5" dirty="0">
                <a:latin typeface="Calibri"/>
                <a:cs typeface="Calibri"/>
              </a:rPr>
              <a:t> services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provided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across GEC,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rehabilitation,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medical,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homeless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programs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Multiple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resources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promote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gender-sensitive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women’s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mental </a:t>
            </a:r>
            <a:r>
              <a:rPr sz="1800" spc="-5" dirty="0">
                <a:latin typeface="Calibri"/>
                <a:cs typeface="Calibri"/>
              </a:rPr>
              <a:t>health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services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97397" y="827024"/>
            <a:ext cx="6141720" cy="501777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607060" indent="-342900">
              <a:lnSpc>
                <a:spcPts val="2160"/>
              </a:lnSpc>
              <a:spcBef>
                <a:spcPts val="3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Geriatric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Mental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Health</a:t>
            </a:r>
            <a:r>
              <a:rPr sz="2000" spc="-5" dirty="0">
                <a:latin typeface="Calibri"/>
                <a:cs typeface="Calibri"/>
              </a:rPr>
              <a:t>:</a:t>
            </a:r>
            <a:r>
              <a:rPr sz="2000" dirty="0">
                <a:latin typeface="Calibri"/>
                <a:cs typeface="Calibri"/>
              </a:rPr>
              <a:t> 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section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Office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Mental</a:t>
            </a:r>
            <a:r>
              <a:rPr sz="2000" spc="-5" dirty="0">
                <a:latin typeface="Calibri"/>
                <a:cs typeface="Calibri"/>
              </a:rPr>
              <a:t> Health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Suicide </a:t>
            </a:r>
            <a:r>
              <a:rPr sz="2000" spc="-10" dirty="0">
                <a:latin typeface="Calibri"/>
                <a:cs typeface="Calibri"/>
              </a:rPr>
              <a:t>Prevention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(OMHSP)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19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Close </a:t>
            </a:r>
            <a:r>
              <a:rPr sz="1800" spc="-10" dirty="0">
                <a:latin typeface="Calibri"/>
                <a:cs typeface="Calibri"/>
              </a:rPr>
              <a:t>collaboration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Office</a:t>
            </a:r>
            <a:r>
              <a:rPr sz="1800" spc="-5" dirty="0">
                <a:latin typeface="Calibri"/>
                <a:cs typeface="Calibri"/>
              </a:rPr>
              <a:t> 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GEC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2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Activities include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2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Support</a:t>
            </a:r>
            <a:r>
              <a:rPr sz="1800" dirty="0">
                <a:latin typeface="Calibri"/>
                <a:cs typeface="Calibri"/>
              </a:rPr>
              <a:t> the </a:t>
            </a:r>
            <a:r>
              <a:rPr sz="1800" spc="-10" dirty="0">
                <a:latin typeface="Calibri"/>
                <a:cs typeface="Calibri"/>
              </a:rPr>
              <a:t>integration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MH </a:t>
            </a:r>
            <a:r>
              <a:rPr sz="1800" spc="-5" dirty="0">
                <a:latin typeface="Calibri"/>
                <a:cs typeface="Calibri"/>
              </a:rPr>
              <a:t>services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GEC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programs</a:t>
            </a:r>
            <a:endParaRPr sz="1800">
              <a:latin typeface="Calibri"/>
              <a:cs typeface="Calibri"/>
            </a:endParaRPr>
          </a:p>
          <a:p>
            <a:pPr marL="1155700" marR="530225" lvl="2" indent="-228600">
              <a:lnSpc>
                <a:spcPts val="1730"/>
              </a:lnSpc>
              <a:spcBef>
                <a:spcPts val="430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1600" spc="-10" dirty="0">
                <a:latin typeface="Calibri"/>
                <a:cs typeface="Calibri"/>
              </a:rPr>
              <a:t>Home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Based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Primary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Care,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Community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Living </a:t>
            </a:r>
            <a:r>
              <a:rPr sz="1600" spc="-15" dirty="0">
                <a:latin typeface="Calibri"/>
                <a:cs typeface="Calibri"/>
              </a:rPr>
              <a:t>Centers,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GeriPACT,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Palliative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Care</a:t>
            </a:r>
            <a:endParaRPr sz="1600">
              <a:latin typeface="Calibri"/>
              <a:cs typeface="Calibri"/>
            </a:endParaRPr>
          </a:p>
          <a:p>
            <a:pPr marL="1155700" lvl="2" indent="-228600">
              <a:lnSpc>
                <a:spcPts val="1825"/>
              </a:lnSpc>
              <a:spcBef>
                <a:spcPts val="165"/>
              </a:spcBef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1600" spc="-35" dirty="0">
                <a:latin typeface="Calibri"/>
                <a:cs typeface="Calibri"/>
              </a:rPr>
              <a:t>STAR-VA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program: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Help </a:t>
            </a:r>
            <a:r>
              <a:rPr sz="1600" spc="-10" dirty="0">
                <a:latin typeface="Calibri"/>
                <a:cs typeface="Calibri"/>
              </a:rPr>
              <a:t>CLC</a:t>
            </a:r>
            <a:r>
              <a:rPr sz="1600" spc="-5" dirty="0">
                <a:latin typeface="Calibri"/>
                <a:cs typeface="Calibri"/>
              </a:rPr>
              <a:t> teams </a:t>
            </a:r>
            <a:r>
              <a:rPr sz="1600" spc="-15" dirty="0">
                <a:latin typeface="Calibri"/>
                <a:cs typeface="Calibri"/>
              </a:rPr>
              <a:t>care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residents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with</a:t>
            </a:r>
            <a:endParaRPr sz="1600">
              <a:latin typeface="Calibri"/>
              <a:cs typeface="Calibri"/>
            </a:endParaRPr>
          </a:p>
          <a:p>
            <a:pPr marL="1155700">
              <a:lnSpc>
                <a:spcPts val="1825"/>
              </a:lnSpc>
            </a:pPr>
            <a:r>
              <a:rPr sz="1600" spc="-10" dirty="0">
                <a:latin typeface="Calibri"/>
                <a:cs typeface="Calibri"/>
              </a:rPr>
              <a:t>dementia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distressed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behaviors</a:t>
            </a:r>
            <a:endParaRPr sz="1600">
              <a:latin typeface="Calibri"/>
              <a:cs typeface="Calibri"/>
            </a:endParaRPr>
          </a:p>
          <a:p>
            <a:pPr marL="756285" marR="341630" lvl="1" indent="-287020">
              <a:lnSpc>
                <a:spcPts val="1939"/>
              </a:lnSpc>
              <a:spcBef>
                <a:spcPts val="44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Collaborate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initiatives,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e.g.,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dementia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care,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Veteran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Community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Partnerships,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evaluation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activities</a:t>
            </a:r>
            <a:endParaRPr sz="1800">
              <a:latin typeface="Calibri"/>
              <a:cs typeface="Calibri"/>
            </a:endParaRPr>
          </a:p>
          <a:p>
            <a:pPr marL="756285" lvl="1" indent="-287020">
              <a:lnSpc>
                <a:spcPts val="2050"/>
              </a:lnSpc>
              <a:spcBef>
                <a:spcPts val="19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Identify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promote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innovative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promising</a:t>
            </a:r>
            <a:r>
              <a:rPr sz="1800" dirty="0">
                <a:latin typeface="Calibri"/>
                <a:cs typeface="Calibri"/>
              </a:rPr>
              <a:t> models </a:t>
            </a:r>
            <a:r>
              <a:rPr sz="1800" spc="-5" dirty="0">
                <a:latin typeface="Calibri"/>
                <a:cs typeface="Calibri"/>
              </a:rPr>
              <a:t>of</a:t>
            </a:r>
            <a:endParaRPr sz="1800">
              <a:latin typeface="Calibri"/>
              <a:cs typeface="Calibri"/>
            </a:endParaRPr>
          </a:p>
          <a:p>
            <a:pPr marL="756285">
              <a:lnSpc>
                <a:spcPts val="2050"/>
              </a:lnSpc>
            </a:pPr>
            <a:r>
              <a:rPr sz="1800" spc="-10" dirty="0">
                <a:latin typeface="Calibri"/>
                <a:cs typeface="Calibri"/>
              </a:rPr>
              <a:t>specialized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geriatric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MH</a:t>
            </a:r>
            <a:r>
              <a:rPr sz="1800" spc="-5" dirty="0">
                <a:latin typeface="Calibri"/>
                <a:cs typeface="Calibri"/>
              </a:rPr>
              <a:t> services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VHA</a:t>
            </a:r>
            <a:endParaRPr sz="1800">
              <a:latin typeface="Calibri"/>
              <a:cs typeface="Calibri"/>
            </a:endParaRPr>
          </a:p>
          <a:p>
            <a:pPr marL="756285" marR="337820" lvl="1" indent="-287020">
              <a:lnSpc>
                <a:spcPts val="1939"/>
              </a:lnSpc>
              <a:spcBef>
                <a:spcPts val="4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15" dirty="0">
                <a:latin typeface="Calibri"/>
                <a:cs typeface="Calibri"/>
              </a:rPr>
              <a:t>Facilitate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interprofessional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geriatric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education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training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opportunities</a:t>
            </a:r>
            <a:endParaRPr sz="1800">
              <a:latin typeface="Calibri"/>
              <a:cs typeface="Calibri"/>
            </a:endParaRPr>
          </a:p>
          <a:p>
            <a:pPr marL="756285" marR="5080" lvl="1" indent="-287020">
              <a:lnSpc>
                <a:spcPts val="1939"/>
              </a:lnSpc>
              <a:spcBef>
                <a:spcPts val="44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Develop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45" dirty="0">
                <a:latin typeface="Calibri"/>
                <a:cs typeface="Calibri"/>
              </a:rPr>
              <a:t>VA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non-VA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partnerships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help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meet</a:t>
            </a:r>
            <a:r>
              <a:rPr sz="1800" spc="-10" dirty="0">
                <a:latin typeface="Calibri"/>
                <a:cs typeface="Calibri"/>
              </a:rPr>
              <a:t> mental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health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needs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aging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Veterans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Select</a:t>
            </a:r>
            <a:r>
              <a:rPr spc="-70" dirty="0"/>
              <a:t> </a:t>
            </a:r>
            <a:r>
              <a:rPr spc="-15" dirty="0"/>
              <a:t>Resources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8340" y="761639"/>
            <a:ext cx="10690225" cy="474980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Older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u="heavy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Veteran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Behavioral</a:t>
            </a:r>
            <a:r>
              <a:rPr sz="2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Health</a:t>
            </a:r>
            <a:r>
              <a:rPr sz="2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Resource</a:t>
            </a:r>
            <a:r>
              <a:rPr sz="2800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Inventory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(va.gov)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latin typeface="Calibri"/>
                <a:cs typeface="Calibri"/>
              </a:rPr>
              <a:t>2021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update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pending</a:t>
            </a: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5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Geriatrics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and</a:t>
            </a:r>
            <a:r>
              <a:rPr sz="2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Extended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Care</a:t>
            </a:r>
            <a:r>
              <a:rPr sz="2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Home</a:t>
            </a:r>
            <a:r>
              <a:rPr sz="2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(va.gov)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Mental</a:t>
            </a:r>
            <a:r>
              <a:rPr sz="2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Health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(va.gov)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05"/>
              </a:spcBef>
              <a:buClr>
                <a:srgbClr val="000000"/>
              </a:buClr>
              <a:buFont typeface="Arial"/>
              <a:buChar char="–"/>
              <a:tabLst>
                <a:tab pos="756920" algn="l"/>
              </a:tabLst>
            </a:pPr>
            <a:r>
              <a:rPr sz="2400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Women </a:t>
            </a:r>
            <a:r>
              <a:rPr sz="24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Veterans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Suicide</a:t>
            </a:r>
            <a:r>
              <a:rPr sz="2800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Prevention</a:t>
            </a:r>
            <a:r>
              <a:rPr sz="2800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-</a:t>
            </a:r>
            <a:r>
              <a:rPr sz="2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sz="2800" u="heavy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Veteran</a:t>
            </a:r>
            <a:r>
              <a:rPr sz="2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Resources</a:t>
            </a:r>
            <a:r>
              <a:rPr sz="2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(va.gov)</a:t>
            </a:r>
            <a:r>
              <a:rPr sz="2800" spc="-5" dirty="0">
                <a:solidFill>
                  <a:srgbClr val="0000FF"/>
                </a:solidFill>
                <a:latin typeface="Calibri"/>
                <a:cs typeface="Calibri"/>
                <a:hlinkClick r:id="rId6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800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Veterans</a:t>
            </a:r>
            <a:r>
              <a:rPr sz="2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Crisis</a:t>
            </a:r>
            <a:r>
              <a:rPr sz="2800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Line</a:t>
            </a:r>
            <a:endParaRPr sz="2800">
              <a:latin typeface="Calibri"/>
              <a:cs typeface="Calibri"/>
            </a:endParaRPr>
          </a:p>
          <a:p>
            <a:pPr marL="287020" marR="3620770" lvl="1" indent="-287020" algn="r">
              <a:lnSpc>
                <a:spcPct val="100000"/>
              </a:lnSpc>
              <a:spcBef>
                <a:spcPts val="605"/>
              </a:spcBef>
              <a:buClr>
                <a:srgbClr val="000000"/>
              </a:buClr>
              <a:buFont typeface="Arial"/>
              <a:buChar char="–"/>
              <a:tabLst>
                <a:tab pos="287020" algn="l"/>
              </a:tabLst>
            </a:pPr>
            <a:r>
              <a:rPr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Preventing</a:t>
            </a:r>
            <a:r>
              <a:rPr sz="24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 Suicide</a:t>
            </a:r>
            <a:r>
              <a:rPr sz="24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among</a:t>
            </a:r>
            <a:r>
              <a:rPr sz="2400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sz="24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Older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sz="24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Veterans</a:t>
            </a:r>
            <a:r>
              <a:rPr sz="24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sz="24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brochure</a:t>
            </a:r>
            <a:endParaRPr sz="2400">
              <a:latin typeface="Calibri"/>
              <a:cs typeface="Calibri"/>
            </a:endParaRPr>
          </a:p>
          <a:p>
            <a:pPr marL="342265" marR="3659504" indent="-342265" algn="r">
              <a:lnSpc>
                <a:spcPct val="100000"/>
              </a:lnSpc>
              <a:spcBef>
                <a:spcPts val="645"/>
              </a:spcBef>
              <a:buClr>
                <a:srgbClr val="000000"/>
              </a:buClr>
              <a:buFont typeface="Arial"/>
              <a:buChar char="•"/>
              <a:tabLst>
                <a:tab pos="342265" algn="l"/>
                <a:tab pos="355600" algn="l"/>
              </a:tabLst>
            </a:pP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PTSD:</a:t>
            </a:r>
            <a:r>
              <a:rPr sz="2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National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Center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 </a:t>
            </a:r>
            <a:r>
              <a:rPr sz="2800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for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 PTSD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Home</a:t>
            </a:r>
            <a:r>
              <a:rPr sz="2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(va.gov)</a:t>
            </a:r>
            <a:endParaRPr sz="2800">
              <a:latin typeface="Calibri"/>
              <a:cs typeface="Calibri"/>
            </a:endParaRPr>
          </a:p>
          <a:p>
            <a:pPr marL="756285" marR="1436370" lvl="1" indent="-287020">
              <a:lnSpc>
                <a:spcPct val="100000"/>
              </a:lnSpc>
              <a:spcBef>
                <a:spcPts val="605"/>
              </a:spcBef>
              <a:buClr>
                <a:srgbClr val="000000"/>
              </a:buClr>
              <a:buFont typeface="Arial"/>
              <a:buChar char="–"/>
              <a:tabLst>
                <a:tab pos="756920" algn="l"/>
              </a:tabLst>
            </a:pPr>
            <a:r>
              <a:rPr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Understanding </a:t>
            </a:r>
            <a:r>
              <a:rPr sz="24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PTSD 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and Aging </a:t>
            </a:r>
            <a:r>
              <a:rPr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(va.gov)</a:t>
            </a:r>
            <a:r>
              <a:rPr sz="2400" spc="-1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 </a:t>
            </a:r>
            <a:r>
              <a:rPr sz="2400" dirty="0">
                <a:latin typeface="Calibri"/>
                <a:cs typeface="Calibri"/>
                <a:hlinkClick r:id="rId10"/>
              </a:rPr>
              <a:t>and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 </a:t>
            </a:r>
            <a:r>
              <a:rPr sz="24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Comprender 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el </a:t>
            </a:r>
            <a:r>
              <a:rPr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TEPT 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y el </a:t>
            </a:r>
            <a:r>
              <a:rPr sz="2400" spc="-530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 </a:t>
            </a:r>
            <a:r>
              <a:rPr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envejecimiento</a:t>
            </a:r>
            <a:r>
              <a:rPr sz="24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 </a:t>
            </a:r>
            <a:r>
              <a:rPr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(va.gov)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14394" y="60147"/>
            <a:ext cx="43624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Questions</a:t>
            </a:r>
            <a:r>
              <a:rPr spc="-55" dirty="0"/>
              <a:t> </a:t>
            </a:r>
            <a:r>
              <a:rPr dirty="0"/>
              <a:t>and</a:t>
            </a:r>
            <a:r>
              <a:rPr spc="-65" dirty="0"/>
              <a:t> </a:t>
            </a:r>
            <a:r>
              <a:rPr spc="-5" dirty="0"/>
              <a:t>Comments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8340" y="851661"/>
            <a:ext cx="106483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Priorities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recommendations</a:t>
            </a:r>
            <a:r>
              <a:rPr sz="2400" spc="-20" dirty="0">
                <a:latin typeface="Calibri"/>
                <a:cs typeface="Calibri"/>
              </a:rPr>
              <a:t> for</a:t>
            </a:r>
            <a:r>
              <a:rPr sz="2400" dirty="0">
                <a:latin typeface="Calibri"/>
                <a:cs typeface="Calibri"/>
              </a:rPr>
              <a:t> meeting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needs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aging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women </a:t>
            </a:r>
            <a:r>
              <a:rPr sz="2400" spc="-30" dirty="0">
                <a:latin typeface="Calibri"/>
                <a:cs typeface="Calibri"/>
              </a:rPr>
              <a:t>Veterans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years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ahead?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Questions 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0459" y="2228088"/>
            <a:ext cx="4364736" cy="32476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703</Words>
  <Application>Microsoft Office PowerPoint</Application>
  <PresentationFormat>Widescreen</PresentationFormat>
  <Paragraphs>141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VETERANS HEALTH ADMINISTRATION</vt:lpstr>
      <vt:lpstr>Numbers of Female and Male Veterans, and VHA Users, 2019</vt:lpstr>
      <vt:lpstr>Percentage of Female and Male Veterans by Age Group, 2019</vt:lpstr>
      <vt:lpstr>Percentage of Veterans who are VHA Users by Age Group, 2019</vt:lpstr>
      <vt:lpstr>Veterans Health Administration Enrollees</vt:lpstr>
      <vt:lpstr>VHA Geriatrics and Extended Care – Continuum of Care for ALL Ages</vt:lpstr>
      <vt:lpstr>Mental Health Services and Geriatric Mental Health</vt:lpstr>
      <vt:lpstr>Select Resources</vt:lpstr>
      <vt:lpstr>Questions and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VETERANS HEALTH ADMINISTRATION</dc:title>
  <cp:lastModifiedBy>Terry, Michelle</cp:lastModifiedBy>
  <cp:revision>7</cp:revision>
  <cp:lastPrinted>2021-05-11T18:07:09Z</cp:lastPrinted>
  <dcterms:created xsi:type="dcterms:W3CDTF">2021-05-11T17:29:17Z</dcterms:created>
  <dcterms:modified xsi:type="dcterms:W3CDTF">2021-05-11T18:26:31Z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2021-03-26T00:00:00Z</vt:filetime>
  </property>
  <property fmtid="{D5CDD505-2E9C-101B-9397-08002B2CF9AE}" pid="3" name="LastSaved">
    <vt:filetime>2021-05-11T00:00:00Z</vt:filetime>
  </property>
</Properties>
</file>