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304" r:id="rId6"/>
    <p:sldId id="528" r:id="rId7"/>
    <p:sldId id="519" r:id="rId8"/>
    <p:sldId id="523" r:id="rId9"/>
    <p:sldId id="518" r:id="rId10"/>
    <p:sldId id="530" r:id="rId11"/>
    <p:sldId id="527" r:id="rId12"/>
    <p:sldId id="521" r:id="rId13"/>
    <p:sldId id="524" r:id="rId14"/>
    <p:sldId id="525" r:id="rId15"/>
    <p:sldId id="526" r:id="rId16"/>
    <p:sldId id="520" r:id="rId17"/>
    <p:sldId id="529" r:id="rId18"/>
    <p:sldId id="522" r:id="rId19"/>
  </p:sldIdLst>
  <p:sldSz cx="12192000" cy="6858000"/>
  <p:notesSz cx="7010400" cy="92964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1512" userDrawn="1">
          <p15:clr>
            <a:srgbClr val="A4A3A4"/>
          </p15:clr>
        </p15:guide>
        <p15:guide id="3" orient="horz" pos="24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own, Lisa [USA]" initials="BL[" lastIdx="3" clrIdx="6">
    <p:extLst>
      <p:ext uri="{19B8F6BF-5375-455C-9EA6-DF929625EA0E}">
        <p15:presenceInfo xmlns:p15="http://schemas.microsoft.com/office/powerpoint/2012/main" userId="S::542575@bah.com::0187cd55-f5ed-4afd-9dfa-0f29274daccc" providerId="AD"/>
      </p:ext>
    </p:extLst>
  </p:cmAuthor>
  <p:cmAuthor id="1" name="Jenna Lenskold" initials="JL" lastIdx="1" clrIdx="0">
    <p:extLst>
      <p:ext uri="{19B8F6BF-5375-455C-9EA6-DF929625EA0E}">
        <p15:presenceInfo xmlns:p15="http://schemas.microsoft.com/office/powerpoint/2012/main" userId="S::jenna.lenskold@dynamiciservices.com::6fdc13f3-a99d-4799-9348-cb579a36b794" providerId="AD"/>
      </p:ext>
    </p:extLst>
  </p:cmAuthor>
  <p:cmAuthor id="8" name="Nicole Carey" initials="NC [2]" lastIdx="1" clrIdx="7">
    <p:extLst>
      <p:ext uri="{19B8F6BF-5375-455C-9EA6-DF929625EA0E}">
        <p15:presenceInfo xmlns:p15="http://schemas.microsoft.com/office/powerpoint/2012/main" userId="S::nicole.carey@dynamiciservices.com::c1f21a6a-b3c5-491b-88b1-bc5efa899b2b" providerId="AD"/>
      </p:ext>
    </p:extLst>
  </p:cmAuthor>
  <p:cmAuthor id="2" name="Karen Harrop" initials="KH" lastIdx="14" clrIdx="1">
    <p:extLst>
      <p:ext uri="{19B8F6BF-5375-455C-9EA6-DF929625EA0E}">
        <p15:presenceInfo xmlns:p15="http://schemas.microsoft.com/office/powerpoint/2012/main" userId="S::karen.harrop@dynamiciservices.com::4e25cceb-518b-4fa6-9377-a6a9d25ccac0" providerId="AD"/>
      </p:ext>
    </p:extLst>
  </p:cmAuthor>
  <p:cmAuthor id="3" name="Nicole Carey" initials="NC" lastIdx="2" clrIdx="2">
    <p:extLst>
      <p:ext uri="{19B8F6BF-5375-455C-9EA6-DF929625EA0E}">
        <p15:presenceInfo xmlns:p15="http://schemas.microsoft.com/office/powerpoint/2012/main" userId="Nicole Carey" providerId="None"/>
      </p:ext>
    </p:extLst>
  </p:cmAuthor>
  <p:cmAuthor id="4" name="Melissa Ferguson" initials="MF" lastIdx="7" clrIdx="3">
    <p:extLst>
      <p:ext uri="{19B8F6BF-5375-455C-9EA6-DF929625EA0E}">
        <p15:presenceInfo xmlns:p15="http://schemas.microsoft.com/office/powerpoint/2012/main" userId="S::melissa.ferguson@dynamiciservices.com::3e6ebeb7-d2db-4f44-bda5-8394c3f4e68c" providerId="AD"/>
      </p:ext>
    </p:extLst>
  </p:cmAuthor>
  <p:cmAuthor id="5" name="Molly Powers" initials="MP" lastIdx="1" clrIdx="4">
    <p:extLst>
      <p:ext uri="{19B8F6BF-5375-455C-9EA6-DF929625EA0E}">
        <p15:presenceInfo xmlns:p15="http://schemas.microsoft.com/office/powerpoint/2012/main" userId="S::molly.powers@dynamiciservices.com::20caa07f-89c7-45cc-8800-f829bb5b2941" providerId="AD"/>
      </p:ext>
    </p:extLst>
  </p:cmAuthor>
  <p:cmAuthor id="6" name="OTED Comms" initials="OTED Comm" lastIdx="1" clrIdx="5">
    <p:extLst>
      <p:ext uri="{19B8F6BF-5375-455C-9EA6-DF929625EA0E}">
        <p15:presenceInfo xmlns:p15="http://schemas.microsoft.com/office/powerpoint/2012/main" userId="OTED Com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EFFFF"/>
    <a:srgbClr val="F07F25"/>
    <a:srgbClr val="F16539"/>
    <a:srgbClr val="0B243C"/>
    <a:srgbClr val="2D6D90"/>
    <a:srgbClr val="9437FF"/>
    <a:srgbClr val="323366"/>
    <a:srgbClr val="1B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1FE03-DE30-4284-866D-35FD98D97347}" v="3" dt="2021-05-03T13:31:41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3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1036" y="56"/>
      </p:cViewPr>
      <p:guideLst>
        <p:guide orient="horz" pos="3792"/>
        <p:guide pos="1512"/>
        <p:guide orient="horz" pos="2448"/>
      </p:guideLst>
    </p:cSldViewPr>
  </p:slideViewPr>
  <p:outlineViewPr>
    <p:cViewPr>
      <p:scale>
        <a:sx n="33" d="100"/>
        <a:sy n="33" d="100"/>
      </p:scale>
      <p:origin x="0" y="-17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150438-C7C8-A944-9F29-BD7D8389B8E3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E2CF67-34A6-154A-86F6-B2B6BCA27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2CF67-34A6-154A-86F6-B2B6BCA277DC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3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2CF67-34A6-154A-86F6-B2B6BCA277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4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r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92070-27D7-7E4F-B4F1-3FAA0DC8B3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79CDB0-7FCE-D543-9D5C-F866DAE8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444749"/>
            <a:ext cx="7047571" cy="831851"/>
          </a:xfrm>
        </p:spPr>
        <p:txBody>
          <a:bodyPr bIns="0" anchor="b">
            <a:noAutofit/>
          </a:bodyPr>
          <a:lstStyle>
            <a:lvl1pPr algn="l">
              <a:defRPr sz="5400" b="1" i="0">
                <a:solidFill>
                  <a:srgbClr val="0B243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90F19-57A1-3145-AAA8-D082E424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46501"/>
            <a:ext cx="6515100" cy="66516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F07F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9178A8-09A4-5449-B190-E356C59AA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340" y="0"/>
            <a:ext cx="4497659" cy="6858000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547FFC-69B7-874D-BAA9-2CAECA66F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427701"/>
            <a:ext cx="5163015" cy="4254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rgbClr val="2D6D9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A6EAC-AF0C-954A-ADBC-AB81F099D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832" t="13621" r="-1" b="1"/>
          <a:stretch/>
        </p:blipFill>
        <p:spPr>
          <a:xfrm>
            <a:off x="457199" y="454484"/>
            <a:ext cx="2172132" cy="9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6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94C8-1FC0-D94D-BDD7-C90825CB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7652-3FCF-D44E-9436-673919DB2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1D071-ECE3-4644-BB55-7E2E7AB9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10E3E-3E61-1848-9C41-FA74250B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1F11F-52AB-F847-AEF0-E88A3EE8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2FAA2-4E44-7F44-AA24-ACD11D67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2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731A0-0783-6041-8907-7F86C2E9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57C95-D537-B94B-8350-0BADF34CA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FB1A8-AB08-B74E-BE3A-5CBA979AA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F93D59-E23C-1344-878F-2FEC9B8DC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28F85-2A5C-E14B-981F-F24FEDBC1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EA102B-F011-8746-94DB-54609B00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330A1-6445-A942-A874-D98FB14F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28C33-D56A-8D45-82E2-5AF0953F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3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AE84-7820-0541-8E39-5E07A0BC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36953-5C5E-6E48-BF40-8087C471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67046-71E6-AB46-B0FD-913AA090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EEE87-8D26-654B-96BE-9CAA38E3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995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429B32-1B6C-3E48-BD65-C91B59FC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84EE6-BDBE-784E-85D1-BF266008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62FF3-0BEA-D14D-9C3D-BC335605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82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4411-F656-F643-8DE5-558B1BC8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38FD1-B737-E643-84CB-B4D46BC03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87C1A-28A0-0143-A069-2AE2B6B5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7ED04-1B0A-3A46-BE5E-BC8BA385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71337-91A3-AB4E-A6CF-E4EE173F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2B533-EF15-E740-9B89-E0F0348A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11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4E2F2-ECDE-274A-B6F8-E445274B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EA97A-A7D3-B34C-A9E7-C99ED6368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48880-0758-3C47-B89A-8576CD0BA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C6D14-034D-A743-9F4E-B766B973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3BD4A-50F7-C548-B7B0-27805812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2DCA6-EE9E-ED4C-9FA9-436FAFEC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59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DAC1-AC39-7A45-A1D7-9548D44E4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0CAA2-8DDD-C348-BD8E-1DDFD90DA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750AC-3E40-4945-99C9-333960C2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436B-A9F1-C644-8F38-9C4BA104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B10F-459A-6946-AFD3-7D52A66A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4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E788F-C239-5846-9335-1FF86B1F9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027A4-821C-6349-B064-BE377384F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EC04B-7C8C-5242-AC4E-F5FDF561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BFCB-E3CB-6148-A8EF-971214C7C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D77BD-592B-574D-B16F-6F8FF35D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986A286-B000-2446-A852-ECF7E693C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05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Paragraph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562600" cy="838200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54151"/>
            <a:ext cx="5339750" cy="4389088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Dynamic Integrated Services">
            <a:extLst>
              <a:ext uri="{FF2B5EF4-FFF2-40B4-BE49-F238E27FC236}">
                <a16:creationId xmlns:a16="http://schemas.microsoft.com/office/drawing/2014/main" id="{B5C563E4-862B-F54C-BDFE-6B53733F5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6249061"/>
            <a:ext cx="1170878" cy="463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Dynamic Integrated Services  |  All rights reserved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A3ACDA-DDF1-ED48-9B2B-2E69C1D576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7025" y="457200"/>
            <a:ext cx="5514975" cy="538638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3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CDB0-7FCE-D543-9D5C-F866DAE8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444749"/>
            <a:ext cx="7047571" cy="831851"/>
          </a:xfrm>
        </p:spPr>
        <p:txBody>
          <a:bodyPr bIns="0" anchor="b">
            <a:noAutofit/>
          </a:bodyPr>
          <a:lstStyle>
            <a:lvl1pPr algn="l">
              <a:defRPr sz="5400" b="1" i="0"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90F19-57A1-3145-AAA8-D082E424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46501"/>
            <a:ext cx="6515100" cy="66516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23D60-046A-1C41-8CE3-791737C73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8352"/>
            <a:ext cx="2107580" cy="836996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547FFC-69B7-874D-BAA9-2CAECA66F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427701"/>
            <a:ext cx="5163015" cy="4254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7D017-1779-4944-A193-84E83D93C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CDB0-7FCE-D543-9D5C-F866DAE8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444749"/>
            <a:ext cx="7047571" cy="831851"/>
          </a:xfrm>
        </p:spPr>
        <p:txBody>
          <a:bodyPr bIns="0" anchor="b">
            <a:noAutofit/>
          </a:bodyPr>
          <a:lstStyle>
            <a:lvl1pPr algn="l">
              <a:defRPr sz="5400" b="1" i="0">
                <a:solidFill>
                  <a:srgbClr val="0B243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90F19-57A1-3145-AAA8-D082E424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46501"/>
            <a:ext cx="6515100" cy="66516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F07F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23D60-046A-1C41-8CE3-791737C73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8352"/>
            <a:ext cx="2107580" cy="836996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547FFC-69B7-874D-BAA9-2CAECA66F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427701"/>
            <a:ext cx="5163015" cy="4254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rgbClr val="2D6D9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0C94E-CF31-AE4E-9B58-E4ED98418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0"/>
            <a:ext cx="697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8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CDB0-7FCE-D543-9D5C-F866DAE8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444749"/>
            <a:ext cx="7047571" cy="831851"/>
          </a:xfrm>
        </p:spPr>
        <p:txBody>
          <a:bodyPr bIns="0" anchor="b">
            <a:noAutofit/>
          </a:bodyPr>
          <a:lstStyle>
            <a:lvl1pPr algn="l">
              <a:defRPr sz="5400" b="1" i="0">
                <a:solidFill>
                  <a:srgbClr val="0B243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90F19-57A1-3145-AAA8-D082E424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46501"/>
            <a:ext cx="6515100" cy="66516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F07F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23D60-046A-1C41-8CE3-791737C73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8352"/>
            <a:ext cx="2107580" cy="836996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547FFC-69B7-874D-BAA9-2CAECA66F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427701"/>
            <a:ext cx="5163015" cy="4254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rgbClr val="2D6D9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4D605-1C3C-1647-AFE5-71A3FD252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Mas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24D549-E0D8-6F44-9EB2-FB17403D4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0"/>
            <a:ext cx="6972300" cy="6858000"/>
          </a:xfrm>
          <a:prstGeom prst="rect">
            <a:avLst/>
          </a:prstGeom>
          <a:ln w="10795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9CDB0-7FCE-D543-9D5C-F866DAE8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444749"/>
            <a:ext cx="7047571" cy="831851"/>
          </a:xfrm>
        </p:spPr>
        <p:txBody>
          <a:bodyPr bIns="0" anchor="b">
            <a:noAutofit/>
          </a:bodyPr>
          <a:lstStyle>
            <a:lvl1pPr algn="l">
              <a:defRPr sz="5400" b="1" i="0"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90F19-57A1-3145-AAA8-D082E424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46501"/>
            <a:ext cx="6515100" cy="66516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23D60-046A-1C41-8CE3-791737C73E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8352"/>
            <a:ext cx="2107580" cy="836996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547FFC-69B7-874D-BAA9-2CAECA66F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427701"/>
            <a:ext cx="5163015" cy="4254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4AEDD-3FE1-7945-BAAE-E42853AD2C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08395" y="490653"/>
            <a:ext cx="7192535" cy="7192535"/>
          </a:xfrm>
          <a:prstGeom prst="ellipse">
            <a:avLst/>
          </a:prstGeom>
          <a:ln w="27305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4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E67F-EAA0-6A4D-8CC2-D6A10EAA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B243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186D-9E33-5346-B959-1707B3E0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11277600" cy="4389088"/>
          </a:xfrm>
        </p:spPr>
        <p:txBody>
          <a:bodyPr>
            <a:no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7228-AE3A-CD40-B6D8-BBECDBA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808" y="6334048"/>
            <a:ext cx="46584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rgbClr val="3233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D7CF7-025D-734D-BD77-2126F915D3C1}"/>
              </a:ext>
            </a:extLst>
          </p:cNvPr>
          <p:cNvSpPr txBox="1"/>
          <p:nvPr userDrawn="1"/>
        </p:nvSpPr>
        <p:spPr>
          <a:xfrm>
            <a:off x="6487884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Dynamic Integrated Services  |  All rights reserved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852B8-7BA0-974B-9E57-423A77BE7C93}"/>
              </a:ext>
            </a:extLst>
          </p:cNvPr>
          <p:cNvCxnSpPr/>
          <p:nvPr userDrawn="1"/>
        </p:nvCxnSpPr>
        <p:spPr>
          <a:xfrm>
            <a:off x="457200" y="6092042"/>
            <a:ext cx="11277600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1A81591-278E-6640-B033-34ABC0DA0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32" t="13621" r="-1" b="1"/>
          <a:stretch/>
        </p:blipFill>
        <p:spPr>
          <a:xfrm>
            <a:off x="457200" y="6248400"/>
            <a:ext cx="1087821" cy="4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9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70DBCF-AD91-994C-8A6F-0FFC7C7CFA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24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AAE531-BF20-3349-88AB-C20BF2615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832F0-02A1-1D44-BBDF-FB83725A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41"/>
            <a:ext cx="10890251" cy="2557460"/>
          </a:xfrm>
        </p:spPr>
        <p:txBody>
          <a:bodyPr bIns="0" anchor="b">
            <a:noAutofit/>
          </a:bodyPr>
          <a:lstStyle>
            <a:lvl1pPr>
              <a:defRPr sz="4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5DB0-5A26-9E4F-A5D2-133239C01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4"/>
            <a:ext cx="10890251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653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62E27C-6EB5-8945-981A-39227816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1049" y="6334048"/>
            <a:ext cx="782599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4B7AB-87C0-674C-AE1C-FADDADAE2153}"/>
              </a:ext>
            </a:extLst>
          </p:cNvPr>
          <p:cNvSpPr txBox="1"/>
          <p:nvPr userDrawn="1"/>
        </p:nvSpPr>
        <p:spPr>
          <a:xfrm>
            <a:off x="6096000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Dynamic Integrated Services  | 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64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E79833-8D66-674F-AD08-17834A6E8F31}"/>
              </a:ext>
            </a:extLst>
          </p:cNvPr>
          <p:cNvSpPr/>
          <p:nvPr userDrawn="1"/>
        </p:nvSpPr>
        <p:spPr>
          <a:xfrm>
            <a:off x="0" y="6350"/>
            <a:ext cx="12192000" cy="6858000"/>
          </a:xfrm>
          <a:prstGeom prst="rect">
            <a:avLst/>
          </a:prstGeom>
          <a:solidFill>
            <a:srgbClr val="F07F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88BE78-DEA6-7D46-95AB-309E31D50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832F0-02A1-1D44-BBDF-FB83725A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41"/>
            <a:ext cx="10890251" cy="2557460"/>
          </a:xfrm>
        </p:spPr>
        <p:txBody>
          <a:bodyPr bIns="0" anchor="b">
            <a:noAutofit/>
          </a:bodyPr>
          <a:lstStyle>
            <a:lvl1pPr>
              <a:defRPr sz="4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5DB0-5A26-9E4F-A5D2-133239C01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4"/>
            <a:ext cx="10890251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233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6CAB7-8BAD-CF44-B2A8-DCB03E58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1049" y="6334048"/>
            <a:ext cx="782599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86A286-B000-2446-A852-ECF7E693C6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A394B-59FC-3145-BE60-196F937929B3}"/>
              </a:ext>
            </a:extLst>
          </p:cNvPr>
          <p:cNvSpPr txBox="1"/>
          <p:nvPr userDrawn="1"/>
        </p:nvSpPr>
        <p:spPr>
          <a:xfrm>
            <a:off x="6096000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Dynamic Integrated Services  | 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6021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5A394B-59FC-3145-BE60-196F937929B3}"/>
              </a:ext>
            </a:extLst>
          </p:cNvPr>
          <p:cNvSpPr txBox="1"/>
          <p:nvPr userDrawn="1"/>
        </p:nvSpPr>
        <p:spPr>
          <a:xfrm>
            <a:off x="6096000" y="6334048"/>
            <a:ext cx="46863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Dynamic Integrated Services  |  All rights reserved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85212-89FC-1F45-A77F-29737E001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7756" y="2442754"/>
            <a:ext cx="4076488" cy="19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3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98B142-1B35-8C4B-BF8C-7D8A151EB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64ACB-216B-A943-8FCA-7B9ED43D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838200"/>
          </a:xfrm>
          <a:prstGeom prst="rect">
            <a:avLst/>
          </a:prstGeom>
        </p:spPr>
        <p:txBody>
          <a:bodyPr vert="horz" lIns="0" tIns="0" rIns="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469DA-B052-8B48-AA5E-22030286C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4151"/>
            <a:ext cx="11277600" cy="472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90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64" r:id="rId8"/>
    <p:sldLayoutId id="2147483665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6" r:id="rId1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B243C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92" userDrawn="1">
          <p15:clr>
            <a:srgbClr val="F26B43"/>
          </p15:clr>
        </p15:guide>
        <p15:guide id="4" pos="888" userDrawn="1">
          <p15:clr>
            <a:srgbClr val="F26B43"/>
          </p15:clr>
        </p15:guide>
        <p15:guide id="5" pos="1392" userDrawn="1">
          <p15:clr>
            <a:srgbClr val="F26B43"/>
          </p15:clr>
        </p15:guide>
        <p15:guide id="6" pos="1488" userDrawn="1">
          <p15:clr>
            <a:srgbClr val="F26B43"/>
          </p15:clr>
        </p15:guide>
        <p15:guide id="7" pos="1992" userDrawn="1">
          <p15:clr>
            <a:srgbClr val="F26B43"/>
          </p15:clr>
        </p15:guide>
        <p15:guide id="8" pos="2088" userDrawn="1">
          <p15:clr>
            <a:srgbClr val="F26B43"/>
          </p15:clr>
        </p15:guide>
        <p15:guide id="9" pos="2592" userDrawn="1">
          <p15:clr>
            <a:srgbClr val="F26B43"/>
          </p15:clr>
        </p15:guide>
        <p15:guide id="10" pos="2688" userDrawn="1">
          <p15:clr>
            <a:srgbClr val="F26B43"/>
          </p15:clr>
        </p15:guide>
        <p15:guide id="11" pos="3192" userDrawn="1">
          <p15:clr>
            <a:srgbClr val="F26B43"/>
          </p15:clr>
        </p15:guide>
        <p15:guide id="12" pos="3288" userDrawn="1">
          <p15:clr>
            <a:srgbClr val="F26B43"/>
          </p15:clr>
        </p15:guide>
        <p15:guide id="13" pos="3792" userDrawn="1">
          <p15:clr>
            <a:srgbClr val="F26B43"/>
          </p15:clr>
        </p15:guide>
        <p15:guide id="14" pos="3888" userDrawn="1">
          <p15:clr>
            <a:srgbClr val="F26B43"/>
          </p15:clr>
        </p15:guide>
        <p15:guide id="15" pos="4392" userDrawn="1">
          <p15:clr>
            <a:srgbClr val="F26B43"/>
          </p15:clr>
        </p15:guide>
        <p15:guide id="16" pos="4488" userDrawn="1">
          <p15:clr>
            <a:srgbClr val="F26B43"/>
          </p15:clr>
        </p15:guide>
        <p15:guide id="17" pos="4992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592" userDrawn="1">
          <p15:clr>
            <a:srgbClr val="F26B43"/>
          </p15:clr>
        </p15:guide>
        <p15:guide id="20" pos="5692" userDrawn="1">
          <p15:clr>
            <a:srgbClr val="F26B43"/>
          </p15:clr>
        </p15:guide>
        <p15:guide id="21" pos="6192" userDrawn="1">
          <p15:clr>
            <a:srgbClr val="F26B43"/>
          </p15:clr>
        </p15:guide>
        <p15:guide id="22" pos="6292" userDrawn="1">
          <p15:clr>
            <a:srgbClr val="F26B43"/>
          </p15:clr>
        </p15:guide>
        <p15:guide id="23" pos="6792" userDrawn="1">
          <p15:clr>
            <a:srgbClr val="F26B43"/>
          </p15:clr>
        </p15:guide>
        <p15:guide id="24" pos="6892" userDrawn="1">
          <p15:clr>
            <a:srgbClr val="F26B43"/>
          </p15:clr>
        </p15:guide>
        <p15:guide id="25" pos="7392" userDrawn="1">
          <p15:clr>
            <a:srgbClr val="F26B43"/>
          </p15:clr>
        </p15:guide>
        <p15:guide id="26" orient="horz" pos="816" userDrawn="1">
          <p15:clr>
            <a:srgbClr val="F26B43"/>
          </p15:clr>
        </p15:guide>
        <p15:guide id="27" orient="horz" pos="916" userDrawn="1">
          <p15:clr>
            <a:srgbClr val="F26B43"/>
          </p15:clr>
        </p15:guide>
        <p15:guide id="28" orient="horz" pos="1440" userDrawn="1">
          <p15:clr>
            <a:srgbClr val="F26B43"/>
          </p15:clr>
        </p15:guide>
        <p15:guide id="29" orient="horz" pos="1540" userDrawn="1">
          <p15:clr>
            <a:srgbClr val="F26B43"/>
          </p15:clr>
        </p15:guide>
        <p15:guide id="30" orient="horz" pos="2064" userDrawn="1">
          <p15:clr>
            <a:srgbClr val="F26B43"/>
          </p15:clr>
        </p15:guide>
        <p15:guide id="31" orient="horz" pos="2164" userDrawn="1">
          <p15:clr>
            <a:srgbClr val="F26B43"/>
          </p15:clr>
        </p15:guide>
        <p15:guide id="32" orient="horz" pos="2688" userDrawn="1">
          <p15:clr>
            <a:srgbClr val="F26B43"/>
          </p15:clr>
        </p15:guide>
        <p15:guide id="33" orient="horz" pos="2788" userDrawn="1">
          <p15:clr>
            <a:srgbClr val="F26B43"/>
          </p15:clr>
        </p15:guide>
        <p15:guide id="34" orient="horz" pos="3312" userDrawn="1">
          <p15:clr>
            <a:srgbClr val="F26B43"/>
          </p15:clr>
        </p15:guide>
        <p15:guide id="35" orient="horz" pos="3412" userDrawn="1">
          <p15:clr>
            <a:srgbClr val="F26B43"/>
          </p15:clr>
        </p15:guide>
        <p15:guide id="36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784C-C389-AD41-989B-D2D0EC8A3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595850"/>
            <a:ext cx="7047571" cy="831851"/>
          </a:xfrm>
        </p:spPr>
        <p:txBody>
          <a:bodyPr anchor="b"/>
          <a:lstStyle/>
          <a:p>
            <a:r>
              <a:rPr lang="en-US" sz="4000" dirty="0">
                <a:solidFill>
                  <a:schemeClr val="tx2"/>
                </a:solidFill>
              </a:rPr>
              <a:t> </a:t>
            </a:r>
            <a:br>
              <a:rPr lang="en-US" sz="4000" dirty="0">
                <a:solidFill>
                  <a:schemeClr val="tx2"/>
                </a:solidFill>
              </a:rPr>
            </a:br>
            <a:br>
              <a:rPr lang="en-US" sz="4000" dirty="0">
                <a:solidFill>
                  <a:schemeClr val="tx2"/>
                </a:solidFill>
              </a:rPr>
            </a:br>
            <a:br>
              <a:rPr lang="en-US" sz="4000" dirty="0">
                <a:solidFill>
                  <a:schemeClr val="tx2"/>
                </a:solidFill>
              </a:rPr>
            </a:br>
            <a:br>
              <a:rPr lang="en-US" sz="4000" dirty="0">
                <a:solidFill>
                  <a:schemeClr val="tx2"/>
                </a:solidFill>
              </a:rPr>
            </a:br>
            <a:br>
              <a:rPr lang="en-US" sz="4000" dirty="0">
                <a:solidFill>
                  <a:schemeClr val="tx2"/>
                </a:solidFill>
              </a:rPr>
            </a:br>
            <a:br>
              <a:rPr lang="en-US" sz="4000" dirty="0">
                <a:solidFill>
                  <a:schemeClr val="tx2"/>
                </a:solidFill>
              </a:rPr>
            </a:br>
            <a:br>
              <a:rPr lang="en-US" sz="4000" dirty="0">
                <a:solidFill>
                  <a:schemeClr val="tx2"/>
                </a:solidFill>
              </a:rPr>
            </a:br>
            <a:r>
              <a:rPr lang="en-US" sz="4000" dirty="0">
                <a:solidFill>
                  <a:schemeClr val="tx2"/>
                </a:solidFill>
              </a:rPr>
              <a:t>Reimagining </a:t>
            </a:r>
            <a:r>
              <a:rPr lang="en-US" sz="4000" dirty="0"/>
              <a:t>VHA’s Women’s Health Website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dirty="0"/>
            </a:br>
            <a:br>
              <a:rPr lang="en-US" sz="4000" dirty="0"/>
            </a:br>
            <a:r>
              <a:rPr lang="en-US" sz="3200" i="1" dirty="0">
                <a:solidFill>
                  <a:srgbClr val="2D6D90"/>
                </a:solidFill>
                <a:ea typeface="+mn-ea"/>
              </a:rPr>
              <a:t>Nicole Carey &amp; Tim Jeffreys</a:t>
            </a:r>
            <a:br>
              <a:rPr lang="en-US" sz="4000" dirty="0"/>
            </a:br>
            <a:endParaRPr lang="en-US" sz="4000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002A4-38C2-4A42-B5FB-514C113A3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924660"/>
            <a:ext cx="5163015" cy="425450"/>
          </a:xfrm>
        </p:spPr>
        <p:txBody>
          <a:bodyPr/>
          <a:lstStyle/>
          <a:p>
            <a:r>
              <a:rPr lang="en-US" dirty="0"/>
              <a:t>May 5, 2021</a:t>
            </a:r>
          </a:p>
        </p:txBody>
      </p:sp>
    </p:spTree>
    <p:extLst>
      <p:ext uri="{BB962C8B-B14F-4D97-AF65-F5344CB8AC3E}">
        <p14:creationId xmlns:p14="http://schemas.microsoft.com/office/powerpoint/2010/main" val="417202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60DE-A0B6-42ED-A90A-561115FC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Screenshots: Outreach Materials </a:t>
            </a:r>
            <a:r>
              <a:rPr lang="en-US" sz="2400" dirty="0"/>
              <a:t>(sample)</a:t>
            </a:r>
          </a:p>
        </p:txBody>
      </p:sp>
      <p:pic>
        <p:nvPicPr>
          <p:cNvPr id="9" name="Picture 8" descr="Women Veteran Healthcare Outreach">
            <a:extLst>
              <a:ext uri="{FF2B5EF4-FFF2-40B4-BE49-F238E27FC236}">
                <a16:creationId xmlns:a16="http://schemas.microsoft.com/office/drawing/2014/main" id="{9C274338-8214-3749-BC31-AC0D71442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3" b="60877"/>
          <a:stretch/>
        </p:blipFill>
        <p:spPr>
          <a:xfrm>
            <a:off x="457200" y="1277673"/>
            <a:ext cx="3580780" cy="4302654"/>
          </a:xfrm>
          <a:prstGeom prst="rect">
            <a:avLst/>
          </a:prstGeom>
        </p:spPr>
      </p:pic>
      <p:pic>
        <p:nvPicPr>
          <p:cNvPr id="12" name="Picture 11" descr="Helping Hand outreach">
            <a:extLst>
              <a:ext uri="{FF2B5EF4-FFF2-40B4-BE49-F238E27FC236}">
                <a16:creationId xmlns:a16="http://schemas.microsoft.com/office/drawing/2014/main" id="{381E6226-341E-7247-B02A-2AC754A4D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2" t="52517" r="22651" b="28471"/>
          <a:stretch/>
        </p:blipFill>
        <p:spPr>
          <a:xfrm>
            <a:off x="3748435" y="1148200"/>
            <a:ext cx="3233706" cy="40348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Helping Hands outreach continued">
            <a:extLst>
              <a:ext uri="{FF2B5EF4-FFF2-40B4-BE49-F238E27FC236}">
                <a16:creationId xmlns:a16="http://schemas.microsoft.com/office/drawing/2014/main" id="{C9C7D909-4892-8F4E-8C54-219240A14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3" t="71525" r="22499" b="15675"/>
          <a:stretch/>
        </p:blipFill>
        <p:spPr>
          <a:xfrm>
            <a:off x="6011487" y="3123237"/>
            <a:ext cx="3386924" cy="2835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Outreach materials sample">
            <a:extLst>
              <a:ext uri="{FF2B5EF4-FFF2-40B4-BE49-F238E27FC236}">
                <a16:creationId xmlns:a16="http://schemas.microsoft.com/office/drawing/2014/main" id="{FA9EECD9-C719-EA45-B505-82DB938CF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3" b="10994"/>
          <a:stretch/>
        </p:blipFill>
        <p:spPr>
          <a:xfrm>
            <a:off x="9777974" y="302339"/>
            <a:ext cx="1945674" cy="57589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3DD5-DE93-4578-82F4-FA7C5328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3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60DE-A0B6-42ED-A90A-561115FC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Screenshots: Health and Wellness</a:t>
            </a:r>
          </a:p>
        </p:txBody>
      </p:sp>
      <p:pic>
        <p:nvPicPr>
          <p:cNvPr id="10" name="Picture 9" descr="Screenshots Health and Wellness">
            <a:extLst>
              <a:ext uri="{FF2B5EF4-FFF2-40B4-BE49-F238E27FC236}">
                <a16:creationId xmlns:a16="http://schemas.microsoft.com/office/drawing/2014/main" id="{626911C8-A453-7248-8D7A-4BB858D7A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6" b="53004"/>
          <a:stretch/>
        </p:blipFill>
        <p:spPr>
          <a:xfrm>
            <a:off x="1476190" y="1124744"/>
            <a:ext cx="3569663" cy="4925973"/>
          </a:xfrm>
          <a:prstGeom prst="rect">
            <a:avLst/>
          </a:prstGeom>
        </p:spPr>
      </p:pic>
      <p:pic>
        <p:nvPicPr>
          <p:cNvPr id="11" name="Picture 10" descr="Health and Wellness List continued">
            <a:extLst>
              <a:ext uri="{FF2B5EF4-FFF2-40B4-BE49-F238E27FC236}">
                <a16:creationId xmlns:a16="http://schemas.microsoft.com/office/drawing/2014/main" id="{727D605E-2DD6-9D4E-BBBC-439A91F4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5" t="58541" r="22876" b="13979"/>
          <a:stretch/>
        </p:blipFill>
        <p:spPr>
          <a:xfrm>
            <a:off x="4953504" y="1077548"/>
            <a:ext cx="2773477" cy="4719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ealth and Wellness List">
            <a:extLst>
              <a:ext uri="{FF2B5EF4-FFF2-40B4-BE49-F238E27FC236}">
                <a16:creationId xmlns:a16="http://schemas.microsoft.com/office/drawing/2014/main" id="{FA9EECD9-C719-EA45-B505-82DB938CF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5" b="11776"/>
          <a:stretch/>
        </p:blipFill>
        <p:spPr>
          <a:xfrm>
            <a:off x="9634506" y="302339"/>
            <a:ext cx="2089142" cy="57483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3DD5-DE93-4578-82F4-FA7C5328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80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60DE-A0B6-42ED-A90A-561115FC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Screenshots: Videos</a:t>
            </a:r>
          </a:p>
        </p:txBody>
      </p:sp>
      <p:pic>
        <p:nvPicPr>
          <p:cNvPr id="7" name="Picture 6" descr="Women Veteran HC video stories">
            <a:extLst>
              <a:ext uri="{FF2B5EF4-FFF2-40B4-BE49-F238E27FC236}">
                <a16:creationId xmlns:a16="http://schemas.microsoft.com/office/drawing/2014/main" id="{22AB95EC-36D8-8F40-B962-12E4B528F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5" b="84858"/>
          <a:stretch/>
        </p:blipFill>
        <p:spPr>
          <a:xfrm>
            <a:off x="300388" y="1362012"/>
            <a:ext cx="5373736" cy="3897302"/>
          </a:xfrm>
          <a:prstGeom prst="rect">
            <a:avLst/>
          </a:prstGeom>
        </p:spPr>
      </p:pic>
      <p:pic>
        <p:nvPicPr>
          <p:cNvPr id="12" name="Picture 11" descr="In their own words stories">
            <a:extLst>
              <a:ext uri="{FF2B5EF4-FFF2-40B4-BE49-F238E27FC236}">
                <a16:creationId xmlns:a16="http://schemas.microsoft.com/office/drawing/2014/main" id="{FFA36EFB-628F-7943-BD16-E37A30ECE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54" t="55695" r="24005" b="30944"/>
          <a:stretch/>
        </p:blipFill>
        <p:spPr>
          <a:xfrm>
            <a:off x="4653847" y="1042591"/>
            <a:ext cx="3061024" cy="48778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tories of Service in their own words">
            <a:extLst>
              <a:ext uri="{FF2B5EF4-FFF2-40B4-BE49-F238E27FC236}">
                <a16:creationId xmlns:a16="http://schemas.microsoft.com/office/drawing/2014/main" id="{EA0F81FA-779E-9149-90D9-24C903DD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3" t="17145" r="22601" b="62184"/>
          <a:stretch/>
        </p:blipFill>
        <p:spPr>
          <a:xfrm>
            <a:off x="7714871" y="1123036"/>
            <a:ext cx="2040747" cy="48778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reenshot videos">
            <a:extLst>
              <a:ext uri="{FF2B5EF4-FFF2-40B4-BE49-F238E27FC236}">
                <a16:creationId xmlns:a16="http://schemas.microsoft.com/office/drawing/2014/main" id="{FA9EECD9-C719-EA45-B505-82DB938CF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" b="169"/>
          <a:stretch/>
        </p:blipFill>
        <p:spPr>
          <a:xfrm>
            <a:off x="10794399" y="260392"/>
            <a:ext cx="926817" cy="5728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3DD5-DE93-4578-82F4-FA7C5328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86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3C2-0037-478E-8C22-EF8B50AE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66" y="158827"/>
            <a:ext cx="11277600" cy="838200"/>
          </a:xfrm>
        </p:spPr>
        <p:txBody>
          <a:bodyPr/>
          <a:lstStyle/>
          <a:p>
            <a:r>
              <a:rPr lang="en-US" dirty="0"/>
              <a:t>Key Site Specific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4890-69F4-4688-914B-9DAEBD72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66" y="997027"/>
            <a:ext cx="11277600" cy="4389088"/>
          </a:xfrm>
        </p:spPr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is your first impression of the site?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Are there specific items or content that grab your attention?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Do you think the current layout is easy to navigate and presents information clearly?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Do you think the side navigation pane and drop-down menus are user-friendly?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would you likely do after seeing this website?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would you change about this site if you could?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do you prefer information to be presented online?</a:t>
            </a:r>
          </a:p>
          <a:p>
            <a:pPr lvl="1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about on this website – should content be broken out by Veteran, Partner, Provider?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A8A58-E5AB-4779-B311-F25D344E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6A286-B000-2446-A852-ECF7E693C60C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2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2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3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3C2-0037-478E-8C22-EF8B50AE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66" y="336718"/>
            <a:ext cx="11277600" cy="838200"/>
          </a:xfrm>
        </p:spPr>
        <p:txBody>
          <a:bodyPr/>
          <a:lstStyle/>
          <a:p>
            <a:r>
              <a:rPr lang="en-US" dirty="0"/>
              <a:t>Key Site Specific Questions -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4890-69F4-4688-914B-9DAEBD72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66" y="1097978"/>
            <a:ext cx="11277600" cy="4389088"/>
          </a:xfrm>
        </p:spPr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types of media do you prefer?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Videos, interactive features that you can learn from?  Articles? Links to podcasts?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Are additional resources/links important to you?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If so, how would you like to see them organized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? (e.g. 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by topic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? by 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provider/partner?)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features do you think women Veterans will use the most?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Anything else we should know about or consider when making website updates?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A8A58-E5AB-4779-B311-F25D344E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6A286-B000-2446-A852-ECF7E693C60C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2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2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0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5748-59FA-47B4-9353-067401EB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11277600" cy="355088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THANK YOU!!!</a:t>
            </a:r>
          </a:p>
          <a:p>
            <a:pPr marL="0" indent="0" algn="ctr">
              <a:buNone/>
            </a:pPr>
            <a:r>
              <a:rPr lang="en-US" sz="2500" i="1" dirty="0"/>
              <a:t>If you have questions or would like to share additional insights, </a:t>
            </a:r>
          </a:p>
          <a:p>
            <a:pPr marL="0" indent="0" algn="ctr">
              <a:buNone/>
            </a:pPr>
            <a:r>
              <a:rPr lang="en-US" sz="2500" i="1" dirty="0"/>
              <a:t>please feel free to e-mail </a:t>
            </a:r>
          </a:p>
          <a:p>
            <a:pPr marL="0" indent="0" algn="ctr">
              <a:buNone/>
            </a:pPr>
            <a:r>
              <a:rPr lang="en-US" sz="2500" i="1" dirty="0"/>
              <a:t>nicole.carey@disconsutling.com or timothy.jeffreys@disconsulting.com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C1BFB6-49BC-4F17-B3A6-C894019C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89CF2-C878-4540-A9DE-5E5E59B2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7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64F8FA1-ECB2-4505-ADB5-FD6FACFCADFF}"/>
              </a:ext>
            </a:extLst>
          </p:cNvPr>
          <p:cNvSpPr txBox="1">
            <a:spLocks/>
          </p:cNvSpPr>
          <p:nvPr/>
        </p:nvSpPr>
        <p:spPr>
          <a:xfrm>
            <a:off x="285465" y="273706"/>
            <a:ext cx="11621069" cy="838200"/>
          </a:xfrm>
          <a:prstGeom prst="rect">
            <a:avLst/>
          </a:prstGeom>
        </p:spPr>
        <p:txBody>
          <a:bodyPr vert="horz" lIns="0" tIns="0" rIns="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B243C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Brief Introductions</a:t>
            </a:r>
          </a:p>
        </p:txBody>
      </p:sp>
      <p:pic>
        <p:nvPicPr>
          <p:cNvPr id="15" name="Picture Placeholder 14" descr="Photo of Nicole Carey">
            <a:extLst>
              <a:ext uri="{FF2B5EF4-FFF2-40B4-BE49-F238E27FC236}">
                <a16:creationId xmlns:a16="http://schemas.microsoft.com/office/drawing/2014/main" id="{32E47809-FE2B-034B-981F-F4FEC06E27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120" y="957909"/>
            <a:ext cx="1442094" cy="14084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 descr="Nicole Carey">
            <a:extLst>
              <a:ext uri="{FF2B5EF4-FFF2-40B4-BE49-F238E27FC236}">
                <a16:creationId xmlns:a16="http://schemas.microsoft.com/office/drawing/2014/main" id="{A13DF0BA-1CBE-9A44-881B-DB3C47A4C319}"/>
              </a:ext>
            </a:extLst>
          </p:cNvPr>
          <p:cNvSpPr/>
          <p:nvPr/>
        </p:nvSpPr>
        <p:spPr>
          <a:xfrm>
            <a:off x="1901214" y="1226810"/>
            <a:ext cx="3841561" cy="6080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A8797-8E0E-C047-91CA-C6079A3B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685" y="1343526"/>
            <a:ext cx="5562600" cy="838200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bg1"/>
                </a:solidFill>
              </a:rPr>
              <a:t>Nicole Carey</a:t>
            </a:r>
          </a:p>
        </p:txBody>
      </p:sp>
      <p:pic>
        <p:nvPicPr>
          <p:cNvPr id="17" name="Picture 16" descr="Photo of Time Jeffreys">
            <a:extLst>
              <a:ext uri="{FF2B5EF4-FFF2-40B4-BE49-F238E27FC236}">
                <a16:creationId xmlns:a16="http://schemas.microsoft.com/office/drawing/2014/main" id="{8C167335-167A-1643-A6B2-29517AA82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01"/>
          <a:stretch/>
        </p:blipFill>
        <p:spPr>
          <a:xfrm>
            <a:off x="6355945" y="924500"/>
            <a:ext cx="1442095" cy="1408471"/>
          </a:xfrm>
          <a:prstGeom prst="rect">
            <a:avLst/>
          </a:prstGeom>
        </p:spPr>
      </p:pic>
      <p:sp>
        <p:nvSpPr>
          <p:cNvPr id="14" name="Rectangle 13" descr="Tim Jeffreys">
            <a:extLst>
              <a:ext uri="{FF2B5EF4-FFF2-40B4-BE49-F238E27FC236}">
                <a16:creationId xmlns:a16="http://schemas.microsoft.com/office/drawing/2014/main" id="{CAD24123-0DCF-D646-A506-069E11D89004}"/>
              </a:ext>
            </a:extLst>
          </p:cNvPr>
          <p:cNvSpPr/>
          <p:nvPr/>
        </p:nvSpPr>
        <p:spPr>
          <a:xfrm>
            <a:off x="7798040" y="1179106"/>
            <a:ext cx="3682234" cy="6080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458B99-65A1-4D72-8FE4-6988BD1D9540}"/>
              </a:ext>
            </a:extLst>
          </p:cNvPr>
          <p:cNvSpPr txBox="1">
            <a:spLocks/>
          </p:cNvSpPr>
          <p:nvPr/>
        </p:nvSpPr>
        <p:spPr>
          <a:xfrm>
            <a:off x="8048702" y="1220861"/>
            <a:ext cx="3431572" cy="838200"/>
          </a:xfrm>
          <a:prstGeom prst="rect">
            <a:avLst/>
          </a:prstGeom>
        </p:spPr>
        <p:txBody>
          <a:bodyPr vert="horz" lIns="0" tIns="0" rIns="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b="0" dirty="0">
                <a:solidFill>
                  <a:schemeClr val="bg1"/>
                </a:solidFill>
              </a:rPr>
              <a:t>Tim Jeffreys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F26D-EDE8-4544-BD5D-BEE14FC8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24" y="2584291"/>
            <a:ext cx="5339750" cy="1711558"/>
          </a:xfrm>
        </p:spPr>
        <p:txBody>
          <a:bodyPr/>
          <a:lstStyle/>
          <a:p>
            <a:r>
              <a:rPr lang="en-US" sz="2000" b="1" dirty="0"/>
              <a:t>Background</a:t>
            </a:r>
            <a:r>
              <a:rPr lang="en-US" sz="2400" b="1" dirty="0"/>
              <a:t>:</a:t>
            </a:r>
          </a:p>
          <a:p>
            <a:pPr lvl="1"/>
            <a:r>
              <a:rPr lang="en-US" sz="2200" dirty="0"/>
              <a:t>Chief </a:t>
            </a:r>
            <a:r>
              <a:rPr lang="en-US" sz="2200"/>
              <a:t>Strategy Officer</a:t>
            </a:r>
          </a:p>
          <a:p>
            <a:pPr lvl="1"/>
            <a:r>
              <a:rPr lang="en-US" sz="2200"/>
              <a:t>Supporting VHA Women’s Health contract team</a:t>
            </a:r>
            <a:endParaRPr lang="en-US" sz="2200" dirty="0"/>
          </a:p>
          <a:p>
            <a:pPr lvl="1"/>
            <a:r>
              <a:rPr lang="en-US" sz="2200" dirty="0"/>
              <a:t>25+ years’ experience in strategic communication planning, social marketing, outreach, stakeholder research, strategic </a:t>
            </a:r>
            <a:r>
              <a:rPr lang="en-US" sz="2200"/>
              <a:t>branding, community-based </a:t>
            </a:r>
            <a:r>
              <a:rPr lang="en-US" sz="2200" dirty="0"/>
              <a:t>outreach, event planning, and materials development.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998BE-3E8D-4E3F-B267-E73975E23373}"/>
              </a:ext>
            </a:extLst>
          </p:cNvPr>
          <p:cNvSpPr txBox="1">
            <a:spLocks/>
          </p:cNvSpPr>
          <p:nvPr/>
        </p:nvSpPr>
        <p:spPr>
          <a:xfrm>
            <a:off x="6272472" y="2484217"/>
            <a:ext cx="5339750" cy="171155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Background</a:t>
            </a:r>
            <a:r>
              <a:rPr lang="en-US" sz="2400" b="1" dirty="0"/>
              <a:t>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Web Designer/Developer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Supporting VHA Women’s Health contract team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20</a:t>
            </a:r>
            <a:r>
              <a:rPr lang="en-US" sz="2200" dirty="0">
                <a:solidFill>
                  <a:schemeClr val="tx1"/>
                </a:solidFill>
              </a:rPr>
              <a:t>+ years’ experience in creative services, marketing and strategic communications, with over 17 years providing solutions for government organizations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45B68-325C-8749-A2E3-4916A27B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7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4981-38B0-47E3-A89E-8F3A3E60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65" y="396256"/>
            <a:ext cx="11621069" cy="838200"/>
          </a:xfrm>
        </p:spPr>
        <p:txBody>
          <a:bodyPr/>
          <a:lstStyle/>
          <a:p>
            <a:r>
              <a:rPr lang="en-US" dirty="0"/>
              <a:t>Goal for Today’s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7943-0C60-4A02-A0A8-3DDF9C46F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56"/>
            <a:ext cx="11277600" cy="4389088"/>
          </a:xfrm>
        </p:spPr>
        <p:txBody>
          <a:bodyPr/>
          <a:lstStyle/>
          <a:p>
            <a:r>
              <a:rPr lang="en-US" dirty="0"/>
              <a:t>VHA Women’s Health wants to reimagine and retool its website to be more effective for women Veterans, partners and providers.</a:t>
            </a:r>
          </a:p>
          <a:p>
            <a:r>
              <a:rPr lang="en-US" dirty="0"/>
              <a:t>We are seeking input and insight from key stakeholders like you.</a:t>
            </a:r>
          </a:p>
          <a:p>
            <a:r>
              <a:rPr lang="en-US" b="1" dirty="0">
                <a:solidFill>
                  <a:schemeClr val="tx2"/>
                </a:solidFill>
              </a:rPr>
              <a:t>The GOAL for VHA Women’s Health Website</a:t>
            </a:r>
            <a:r>
              <a:rPr lang="en-US" b="1" dirty="0"/>
              <a:t>: </a:t>
            </a:r>
            <a:r>
              <a:rPr lang="en-US" dirty="0"/>
              <a:t>A more engaging, useful, user-friendly site that meets and anticipates stakeholder needs.</a:t>
            </a:r>
          </a:p>
          <a:p>
            <a:r>
              <a:rPr lang="en-US" b="1" dirty="0">
                <a:solidFill>
                  <a:schemeClr val="tx2"/>
                </a:solidFill>
              </a:rPr>
              <a:t>Today’s Ask: </a:t>
            </a:r>
            <a:r>
              <a:rPr lang="en-US" dirty="0"/>
              <a:t>Share your thoughts, impressions, preferences and creative ideas</a:t>
            </a:r>
            <a:r>
              <a:rPr lang="en-US" sz="3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630B0-FC66-4877-844C-445B691A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7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F0C83-A67E-4788-8A9F-EE6B5D15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486400" cy="838200"/>
          </a:xfrm>
        </p:spPr>
        <p:txBody>
          <a:bodyPr/>
          <a:lstStyle/>
          <a:p>
            <a:r>
              <a:rPr lang="en-US" dirty="0"/>
              <a:t>VA Website Opportunities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5517C-1271-4F16-BD7E-0D5EB9E6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955799"/>
            <a:ext cx="6361439" cy="38874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</a:t>
            </a:r>
            <a:r>
              <a:rPr lang="en-US" b="1" dirty="0"/>
              <a:t>CANNOT</a:t>
            </a:r>
            <a:r>
              <a:rPr lang="en-US" dirty="0"/>
              <a:t> change on the website: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The general frame/shell of the website (masthead/top, left column, footer)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The VA-style components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Some parts of the home page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The address/URL 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www.womenshealth.va.gov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32E4C-B0B5-164E-B8C5-0C8A784AC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5"/>
          <a:stretch/>
        </p:blipFill>
        <p:spPr>
          <a:xfrm>
            <a:off x="7786402" y="186635"/>
            <a:ext cx="2475526" cy="5795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63C48-6303-D444-91DA-2E27EBABE143}"/>
              </a:ext>
            </a:extLst>
          </p:cNvPr>
          <p:cNvSpPr/>
          <p:nvPr/>
        </p:nvSpPr>
        <p:spPr>
          <a:xfrm>
            <a:off x="7786402" y="874893"/>
            <a:ext cx="574412" cy="609778"/>
          </a:xfrm>
          <a:prstGeom prst="rect">
            <a:avLst/>
          </a:prstGeom>
          <a:solidFill>
            <a:srgbClr val="FF000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F2BC1-1FB9-764B-9029-7A8676BAA941}"/>
              </a:ext>
            </a:extLst>
          </p:cNvPr>
          <p:cNvSpPr/>
          <p:nvPr/>
        </p:nvSpPr>
        <p:spPr>
          <a:xfrm>
            <a:off x="7786402" y="186635"/>
            <a:ext cx="2475526" cy="689182"/>
          </a:xfrm>
          <a:prstGeom prst="rect">
            <a:avLst/>
          </a:prstGeom>
          <a:solidFill>
            <a:srgbClr val="FF000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3EFA1F-9F04-D449-9A9E-1FE0BEE46590}"/>
              </a:ext>
            </a:extLst>
          </p:cNvPr>
          <p:cNvSpPr/>
          <p:nvPr/>
        </p:nvSpPr>
        <p:spPr>
          <a:xfrm>
            <a:off x="8360814" y="1101213"/>
            <a:ext cx="1878736" cy="805426"/>
          </a:xfrm>
          <a:prstGeom prst="rect">
            <a:avLst/>
          </a:prstGeom>
          <a:solidFill>
            <a:srgbClr val="FF000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E698A6-BC4B-D34E-B3DE-4C662F401A1B}"/>
              </a:ext>
            </a:extLst>
          </p:cNvPr>
          <p:cNvSpPr/>
          <p:nvPr/>
        </p:nvSpPr>
        <p:spPr>
          <a:xfrm>
            <a:off x="7786401" y="5043769"/>
            <a:ext cx="2475525" cy="938413"/>
          </a:xfrm>
          <a:prstGeom prst="rect">
            <a:avLst/>
          </a:prstGeom>
          <a:solidFill>
            <a:srgbClr val="FF000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28E01-8F19-4626-A114-AC9A0149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20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F0C83-A67E-4788-8A9F-EE6B5D15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Website Opportunities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5517C-1271-4F16-BD7E-0D5EB9E6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151"/>
            <a:ext cx="6143436" cy="43890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</a:t>
            </a:r>
            <a:r>
              <a:rPr lang="en-US" b="1" dirty="0"/>
              <a:t>CAN</a:t>
            </a:r>
            <a:r>
              <a:rPr lang="en-US" dirty="0"/>
              <a:t> change on the website: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Anything in the body of the page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Use of the right column or not, as well as items within the right column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Left column navigation buttons (order, name, nesting, etc.)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67BFB-7EE5-8D48-A634-2ACDBB6DF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4" b="20706"/>
          <a:stretch/>
        </p:blipFill>
        <p:spPr>
          <a:xfrm>
            <a:off x="7046155" y="1029457"/>
            <a:ext cx="3969033" cy="50271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76AA58-08C3-CD4A-B5B4-DA18D1566CFD}"/>
              </a:ext>
            </a:extLst>
          </p:cNvPr>
          <p:cNvSpPr/>
          <p:nvPr/>
        </p:nvSpPr>
        <p:spPr>
          <a:xfrm>
            <a:off x="7066640" y="1507852"/>
            <a:ext cx="898241" cy="1604741"/>
          </a:xfrm>
          <a:prstGeom prst="rect">
            <a:avLst/>
          </a:prstGeom>
          <a:solidFill>
            <a:srgbClr val="92D05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A62EE7-9747-154F-ACC0-277CF4CFB914}"/>
              </a:ext>
            </a:extLst>
          </p:cNvPr>
          <p:cNvSpPr/>
          <p:nvPr/>
        </p:nvSpPr>
        <p:spPr>
          <a:xfrm>
            <a:off x="7985365" y="1379771"/>
            <a:ext cx="2121480" cy="4585023"/>
          </a:xfrm>
          <a:prstGeom prst="rect">
            <a:avLst/>
          </a:prstGeom>
          <a:solidFill>
            <a:srgbClr val="92D05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7E11D5-7C1D-F64A-A6DE-6309931046FD}"/>
              </a:ext>
            </a:extLst>
          </p:cNvPr>
          <p:cNvSpPr/>
          <p:nvPr/>
        </p:nvSpPr>
        <p:spPr>
          <a:xfrm>
            <a:off x="10116947" y="1379771"/>
            <a:ext cx="898241" cy="4585023"/>
          </a:xfrm>
          <a:prstGeom prst="rect">
            <a:avLst/>
          </a:prstGeom>
          <a:solidFill>
            <a:srgbClr val="92D05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28E01-8F19-4626-A114-AC9A0149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07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3C2-0037-478E-8C22-EF8B50AE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396256"/>
            <a:ext cx="11277600" cy="838200"/>
          </a:xfrm>
        </p:spPr>
        <p:txBody>
          <a:bodyPr/>
          <a:lstStyle/>
          <a:p>
            <a:r>
              <a:rPr lang="en-US" dirty="0"/>
              <a:t>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4890-69F4-4688-914B-9DAEBD72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56"/>
            <a:ext cx="11277600" cy="4389088"/>
          </a:xfrm>
        </p:spPr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seen or visited the Women’s Health website? </a:t>
            </a:r>
          </a:p>
          <a:p>
            <a:pPr lvl="1"/>
            <a:r>
              <a:rPr lang="en-US" sz="2800" dirty="0">
                <a:cs typeface="Times New Roman" panose="02020603050405020304" pitchFamily="18" charset="0"/>
              </a:rPr>
              <a:t>If so, what do you think of it?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If so, what information were you looking for?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Have you ever downloaded or used content/materials from the website? (if yes, what?)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types of content or information would be most useful for women Veterans? 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types of content do you think would drive women to visit the website?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would keep you (as a VSO partner) coming back to the website? </a:t>
            </a:r>
          </a:p>
          <a:p>
            <a:pPr marL="0" indent="0">
              <a:buNone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A8A58-E5AB-4779-B311-F25D344E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7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3C2-0037-478E-8C22-EF8B50AE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8" y="357661"/>
            <a:ext cx="11277600" cy="838200"/>
          </a:xfrm>
        </p:spPr>
        <p:txBody>
          <a:bodyPr/>
          <a:lstStyle/>
          <a:p>
            <a:r>
              <a:rPr lang="en-US" dirty="0"/>
              <a:t>Key Questions -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4890-69F4-4688-914B-9DAEBD72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9991"/>
            <a:ext cx="11277600" cy="4389088"/>
          </a:xfrm>
        </p:spPr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What type of feature or content could make this your go-to place on the web for women’s health resources?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Are there any women’s health websites with great information (or that are easy to use) that you like best?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If you could do one thing to improve the look, feel, and usability of this site, what would it be?</a:t>
            </a:r>
          </a:p>
          <a:p>
            <a:pPr marL="0" indent="0">
              <a:buNone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A8A58-E5AB-4779-B311-F25D344E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00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60DE-A0B6-42ED-A90A-561115FC4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5" y="98514"/>
            <a:ext cx="11277600" cy="838200"/>
          </a:xfrm>
        </p:spPr>
        <p:txBody>
          <a:bodyPr/>
          <a:lstStyle/>
          <a:p>
            <a:r>
              <a:rPr lang="en-US" dirty="0"/>
              <a:t>Website Screenshots: Home Page</a:t>
            </a:r>
          </a:p>
        </p:txBody>
      </p:sp>
      <p:pic>
        <p:nvPicPr>
          <p:cNvPr id="12" name="Picture 11" descr="Website Screenshots">
            <a:extLst>
              <a:ext uri="{FF2B5EF4-FFF2-40B4-BE49-F238E27FC236}">
                <a16:creationId xmlns:a16="http://schemas.microsoft.com/office/drawing/2014/main" id="{15A555D1-AE9B-F942-A470-0657E01A1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1" t="11678" r="1640" b="70762"/>
          <a:stretch/>
        </p:blipFill>
        <p:spPr>
          <a:xfrm>
            <a:off x="292185" y="1888688"/>
            <a:ext cx="4438776" cy="24354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21AC86-80F0-0540-AB78-C3DB22724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0" t="30022" r="1469" b="30217"/>
          <a:stretch/>
        </p:blipFill>
        <p:spPr>
          <a:xfrm>
            <a:off x="4565946" y="1014477"/>
            <a:ext cx="3957652" cy="49758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Website screenshot home page">
            <a:extLst>
              <a:ext uri="{FF2B5EF4-FFF2-40B4-BE49-F238E27FC236}">
                <a16:creationId xmlns:a16="http://schemas.microsoft.com/office/drawing/2014/main" id="{EAAB97B3-4428-5146-A74F-3AAD1A76B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557" y="98514"/>
            <a:ext cx="2530244" cy="59056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3DD5-DE93-4578-82F4-FA7C5328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76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60DE-A0B6-42ED-A90A-561115FC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Website Offerings</a:t>
            </a:r>
          </a:p>
        </p:txBody>
      </p:sp>
      <p:pic>
        <p:nvPicPr>
          <p:cNvPr id="8" name="Picture 7" descr="WH website offerings lists">
            <a:extLst>
              <a:ext uri="{FF2B5EF4-FFF2-40B4-BE49-F238E27FC236}">
                <a16:creationId xmlns:a16="http://schemas.microsoft.com/office/drawing/2014/main" id="{67768F4A-B3FC-7443-87F6-8ED2BDD4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59" y="1270084"/>
            <a:ext cx="1663010" cy="3454526"/>
          </a:xfrm>
          <a:prstGeom prst="rect">
            <a:avLst/>
          </a:prstGeom>
        </p:spPr>
      </p:pic>
      <p:pic>
        <p:nvPicPr>
          <p:cNvPr id="6" name="Picture 5" descr="Current website offerrings list">
            <a:extLst>
              <a:ext uri="{FF2B5EF4-FFF2-40B4-BE49-F238E27FC236}">
                <a16:creationId xmlns:a16="http://schemas.microsoft.com/office/drawing/2014/main" id="{78C2B1B5-07D5-9043-8A4F-9CD20A391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630" y="1270084"/>
            <a:ext cx="1696419" cy="3454526"/>
          </a:xfrm>
          <a:prstGeom prst="rect">
            <a:avLst/>
          </a:prstGeom>
        </p:spPr>
      </p:pic>
      <p:pic>
        <p:nvPicPr>
          <p:cNvPr id="20" name="Picture 19" descr="WVHC Home">
            <a:extLst>
              <a:ext uri="{FF2B5EF4-FFF2-40B4-BE49-F238E27FC236}">
                <a16:creationId xmlns:a16="http://schemas.microsoft.com/office/drawing/2014/main" id="{89A0B9BA-158E-6142-A91D-E28B80022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10" y="1244188"/>
            <a:ext cx="1696418" cy="3531634"/>
          </a:xfrm>
          <a:prstGeom prst="rect">
            <a:avLst/>
          </a:prstGeom>
        </p:spPr>
      </p:pic>
      <p:pic>
        <p:nvPicPr>
          <p:cNvPr id="12" name="Picture 11" descr="Women's HC list">
            <a:extLst>
              <a:ext uri="{FF2B5EF4-FFF2-40B4-BE49-F238E27FC236}">
                <a16:creationId xmlns:a16="http://schemas.microsoft.com/office/drawing/2014/main" id="{A3CA1AC9-0F45-9846-9C0B-E70D77822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414" y="1270084"/>
            <a:ext cx="1697910" cy="3704531"/>
          </a:xfrm>
          <a:prstGeom prst="rect">
            <a:avLst/>
          </a:prstGeom>
        </p:spPr>
      </p:pic>
      <p:sp>
        <p:nvSpPr>
          <p:cNvPr id="21" name="Left Brace 20">
            <a:extLst>
              <a:ext uri="{FF2B5EF4-FFF2-40B4-BE49-F238E27FC236}">
                <a16:creationId xmlns:a16="http://schemas.microsoft.com/office/drawing/2014/main" id="{6DEF0AF4-8319-D84A-AAE6-E0351BB2C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66037" y="426417"/>
            <a:ext cx="432512" cy="5419001"/>
          </a:xfrm>
          <a:prstGeom prst="leftBrace">
            <a:avLst>
              <a:gd name="adj1" fmla="val 8333"/>
              <a:gd name="adj2" fmla="val 39384"/>
            </a:avLst>
          </a:prstGeom>
          <a:ln w="3810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afety">
            <a:extLst>
              <a:ext uri="{FF2B5EF4-FFF2-40B4-BE49-F238E27FC236}">
                <a16:creationId xmlns:a16="http://schemas.microsoft.com/office/drawing/2014/main" id="{FBB82E2B-BD95-D549-806C-CD74B521D6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050" b="49999"/>
          <a:stretch/>
        </p:blipFill>
        <p:spPr>
          <a:xfrm>
            <a:off x="8228331" y="538156"/>
            <a:ext cx="1567358" cy="6496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Reproductive Health list">
            <a:extLst>
              <a:ext uri="{FF2B5EF4-FFF2-40B4-BE49-F238E27FC236}">
                <a16:creationId xmlns:a16="http://schemas.microsoft.com/office/drawing/2014/main" id="{AA086B4A-19E4-F741-82A5-2C751DB251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726" b="31832"/>
          <a:stretch/>
        </p:blipFill>
        <p:spPr>
          <a:xfrm>
            <a:off x="8214676" y="1398851"/>
            <a:ext cx="1573614" cy="2183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Mental Heatlh">
            <a:extLst>
              <a:ext uri="{FF2B5EF4-FFF2-40B4-BE49-F238E27FC236}">
                <a16:creationId xmlns:a16="http://schemas.microsoft.com/office/drawing/2014/main" id="{136D5C12-1F67-B043-AE0A-8F4BE14D3A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112" b="28653"/>
          <a:stretch/>
        </p:blipFill>
        <p:spPr>
          <a:xfrm>
            <a:off x="8228331" y="3841587"/>
            <a:ext cx="1567358" cy="1963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eneral Health and Wellness List">
            <a:extLst>
              <a:ext uri="{FF2B5EF4-FFF2-40B4-BE49-F238E27FC236}">
                <a16:creationId xmlns:a16="http://schemas.microsoft.com/office/drawing/2014/main" id="{D2EDCBEC-955E-AE41-8CDA-A57A77F0ED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204" b="13926"/>
          <a:stretch/>
        </p:blipFill>
        <p:spPr>
          <a:xfrm>
            <a:off x="10105245" y="538156"/>
            <a:ext cx="1567358" cy="52673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3DD5-DE93-4578-82F4-FA7C5328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A286-B000-2446-A852-ECF7E693C60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26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IS Theme">
      <a:dk1>
        <a:srgbClr val="3F403F"/>
      </a:dk1>
      <a:lt1>
        <a:srgbClr val="FFFFFF"/>
      </a:lt1>
      <a:dk2>
        <a:srgbClr val="14264C"/>
      </a:dk2>
      <a:lt2>
        <a:srgbClr val="E7E6E6"/>
      </a:lt2>
      <a:accent1>
        <a:srgbClr val="14264C"/>
      </a:accent1>
      <a:accent2>
        <a:srgbClr val="F18026"/>
      </a:accent2>
      <a:accent3>
        <a:srgbClr val="3E7696"/>
      </a:accent3>
      <a:accent4>
        <a:srgbClr val="DFEBEF"/>
      </a:accent4>
      <a:accent5>
        <a:srgbClr val="F3BE7C"/>
      </a:accent5>
      <a:accent6>
        <a:srgbClr val="F8DEC5"/>
      </a:accent6>
      <a:hlink>
        <a:srgbClr val="3E769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672D2D19416F4EBF0DC67C0B766CCC" ma:contentTypeVersion="0" ma:contentTypeDescription="Create a new document." ma:contentTypeScope="" ma:versionID="2fdd07a7e34256f43fcd1d9b8d139f7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5259BD-753E-4CE9-AA7F-72294DA24C3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9CE34F-730B-46E6-9471-386C32FA90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A851E13-B71A-4A56-91C6-377743E79D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33081</TotalTime>
  <Words>728</Words>
  <Application>Microsoft Office PowerPoint</Application>
  <PresentationFormat>Widescreen</PresentationFormat>
  <Paragraphs>95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Heavy</vt:lpstr>
      <vt:lpstr>Calibri</vt:lpstr>
      <vt:lpstr>Calibri Light</vt:lpstr>
      <vt:lpstr>Office Theme</vt:lpstr>
      <vt:lpstr>        Reimagining VHA’s Women’s Health Website   Nicole Carey &amp; Tim Jeffreys </vt:lpstr>
      <vt:lpstr>Nicole Carey</vt:lpstr>
      <vt:lpstr>Goal for Today’s Discussion</vt:lpstr>
      <vt:lpstr>VA Website Opportunities and Limitations</vt:lpstr>
      <vt:lpstr>VA Website Opportunities and Limitations</vt:lpstr>
      <vt:lpstr>Key Questions</vt:lpstr>
      <vt:lpstr>Key Questions - Continued</vt:lpstr>
      <vt:lpstr>Website Screenshots: Home Page</vt:lpstr>
      <vt:lpstr>Current Website Offerings</vt:lpstr>
      <vt:lpstr>Website Screenshots: Outreach Materials (sample)</vt:lpstr>
      <vt:lpstr>Website Screenshots: Health and Wellness</vt:lpstr>
      <vt:lpstr>Website Screenshots: Videos</vt:lpstr>
      <vt:lpstr>Key Site Specific Questions</vt:lpstr>
      <vt:lpstr>Key Site Specific Questions - Continued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Women’s Health Kick-Off</dc:title>
  <dc:creator>Melissa Ferguson</dc:creator>
  <cp:lastModifiedBy>Terry, Michelle</cp:lastModifiedBy>
  <cp:revision>132</cp:revision>
  <cp:lastPrinted>2021-05-04T14:41:47Z</cp:lastPrinted>
  <dcterms:created xsi:type="dcterms:W3CDTF">2020-09-29T23:23:35Z</dcterms:created>
  <dcterms:modified xsi:type="dcterms:W3CDTF">2021-05-10T18:00:27Z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0x0101004C672D2D19416F4EBF0DC67C0B766CCC</vt:lpwstr>
  </property>
</Properties>
</file>